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1"/>
  </p:notesMasterIdLst>
  <p:sldIdLst>
    <p:sldId id="317" r:id="rId2"/>
    <p:sldId id="316" r:id="rId3"/>
    <p:sldId id="277" r:id="rId4"/>
    <p:sldId id="339" r:id="rId5"/>
    <p:sldId id="338" r:id="rId6"/>
    <p:sldId id="349" r:id="rId7"/>
    <p:sldId id="350" r:id="rId8"/>
    <p:sldId id="280" r:id="rId9"/>
    <p:sldId id="351" r:id="rId10"/>
    <p:sldId id="352" r:id="rId11"/>
    <p:sldId id="353" r:id="rId12"/>
    <p:sldId id="354" r:id="rId13"/>
    <p:sldId id="355" r:id="rId14"/>
    <p:sldId id="356" r:id="rId15"/>
    <p:sldId id="357" r:id="rId16"/>
    <p:sldId id="358" r:id="rId17"/>
    <p:sldId id="359" r:id="rId18"/>
    <p:sldId id="360" r:id="rId19"/>
    <p:sldId id="361" r:id="rId20"/>
    <p:sldId id="362" r:id="rId21"/>
    <p:sldId id="363" r:id="rId22"/>
    <p:sldId id="364" r:id="rId23"/>
    <p:sldId id="365" r:id="rId24"/>
    <p:sldId id="366" r:id="rId25"/>
    <p:sldId id="367" r:id="rId26"/>
    <p:sldId id="368" r:id="rId27"/>
    <p:sldId id="369" r:id="rId28"/>
    <p:sldId id="281" r:id="rId29"/>
    <p:sldId id="347" r:id="rId30"/>
    <p:sldId id="346" r:id="rId31"/>
    <p:sldId id="348" r:id="rId32"/>
    <p:sldId id="282" r:id="rId33"/>
    <p:sldId id="309" r:id="rId34"/>
    <p:sldId id="289" r:id="rId35"/>
    <p:sldId id="294" r:id="rId36"/>
    <p:sldId id="295" r:id="rId37"/>
    <p:sldId id="330" r:id="rId38"/>
    <p:sldId id="334" r:id="rId39"/>
    <p:sldId id="305" r:id="rId4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erview" id="{9E377373-9D88-4873-989D-431CB67D72C6}">
          <p14:sldIdLst>
            <p14:sldId id="317"/>
            <p14:sldId id="316"/>
            <p14:sldId id="277"/>
            <p14:sldId id="339"/>
            <p14:sldId id="338"/>
            <p14:sldId id="349"/>
            <p14:sldId id="350"/>
            <p14:sldId id="28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281"/>
            <p14:sldId id="347"/>
            <p14:sldId id="346"/>
            <p14:sldId id="348"/>
            <p14:sldId id="282"/>
            <p14:sldId id="309"/>
            <p14:sldId id="289"/>
            <p14:sldId id="294"/>
            <p14:sldId id="295"/>
            <p14:sldId id="330"/>
            <p14:sldId id="334"/>
            <p14:sldId id="30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丁 炳智" initials="丁" lastIdx="1" clrIdx="0">
    <p:extLst>
      <p:ext uri="{19B8F6BF-5375-455C-9EA6-DF929625EA0E}">
        <p15:presenceInfo xmlns:p15="http://schemas.microsoft.com/office/powerpoint/2012/main" userId="46968ad01b65b07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368" autoAdjust="0"/>
  </p:normalViewPr>
  <p:slideViewPr>
    <p:cSldViewPr snapToGrid="0" showGuides="1">
      <p:cViewPr varScale="1">
        <p:scale>
          <a:sx n="48" d="100"/>
          <a:sy n="48" d="100"/>
        </p:scale>
        <p:origin x="68" y="78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png>
</file>

<file path=ppt/media/image25.png>
</file>

<file path=ppt/media/image3.jpg>
</file>

<file path=ppt/media/image4.jf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435ED9-9E89-4964-B036-69D6B072522B}" type="datetimeFigureOut">
              <a:rPr lang="zh-CN" altLang="en-US" smtClean="0"/>
              <a:t>2021/11/22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ACA3C0-9432-4785-9B4E-A212BDE136AE}" type="slidenum">
              <a:rPr lang="zh-CN" altLang="en-US" smtClean="0"/>
              <a:t>‹#›</a:t>
            </a:fld>
            <a:endParaRPr lang="zh-CN" altLang="en-US"/>
          </a:p>
        </p:txBody>
      </p:sp>
    </p:spTree>
    <p:extLst>
      <p:ext uri="{BB962C8B-B14F-4D97-AF65-F5344CB8AC3E}">
        <p14:creationId xmlns:p14="http://schemas.microsoft.com/office/powerpoint/2010/main" val="3783206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CAA2F5-B9B5-4495-9FA7-03455D2D1377}"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580603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CAA2F5-B9B5-4495-9FA7-03455D2D1377}"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351484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CAA2F5-B9B5-4495-9FA7-03455D2D1377}"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725751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CAA2F5-B9B5-4495-9FA7-03455D2D1377}"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23579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C5CDBD-AFC0-426C-83BC-5ACF49B3B39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33522FF-A6B8-4FCE-AFB8-6917F75DAC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DFEBA2AA-0D8D-4F16-BE42-3201B503FA1E}"/>
              </a:ext>
            </a:extLst>
          </p:cNvPr>
          <p:cNvSpPr>
            <a:spLocks noGrp="1"/>
          </p:cNvSpPr>
          <p:nvPr>
            <p:ph type="dt" sz="half" idx="10"/>
          </p:nvPr>
        </p:nvSpPr>
        <p:spPr/>
        <p:txBody>
          <a:bodyPr/>
          <a:lstStyle/>
          <a:p>
            <a:fld id="{35B14AD5-60B6-4E51-9122-5F8E9F89E8FE}" type="datetimeFigureOut">
              <a:rPr lang="zh-CN" altLang="en-US" smtClean="0"/>
              <a:t>2021/11/22</a:t>
            </a:fld>
            <a:endParaRPr lang="zh-CN" altLang="en-US"/>
          </a:p>
        </p:txBody>
      </p:sp>
      <p:sp>
        <p:nvSpPr>
          <p:cNvPr id="5" name="页脚占位符 4">
            <a:extLst>
              <a:ext uri="{FF2B5EF4-FFF2-40B4-BE49-F238E27FC236}">
                <a16:creationId xmlns:a16="http://schemas.microsoft.com/office/drawing/2014/main" id="{0D20157C-1834-4864-B419-3B5B4FD29EC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A688765-2BE9-4C6D-8B91-6A459FF1A8AC}"/>
              </a:ext>
            </a:extLst>
          </p:cNvPr>
          <p:cNvSpPr>
            <a:spLocks noGrp="1"/>
          </p:cNvSpPr>
          <p:nvPr>
            <p:ph type="sldNum" sz="quarter" idx="12"/>
          </p:nvPr>
        </p:nvSpPr>
        <p:spPr/>
        <p:txBody>
          <a:body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951520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8C8D0F-E215-4AEE-B6A9-25396C9AE30B}"/>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196D667-C543-4FB3-A78E-55C6897177D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9DB46CA-CF5C-468B-9A2F-E8A8F00EBD7F}"/>
              </a:ext>
            </a:extLst>
          </p:cNvPr>
          <p:cNvSpPr>
            <a:spLocks noGrp="1"/>
          </p:cNvSpPr>
          <p:nvPr>
            <p:ph type="dt" sz="half" idx="10"/>
          </p:nvPr>
        </p:nvSpPr>
        <p:spPr/>
        <p:txBody>
          <a:bodyPr/>
          <a:lstStyle/>
          <a:p>
            <a:fld id="{35B14AD5-60B6-4E51-9122-5F8E9F89E8FE}" type="datetimeFigureOut">
              <a:rPr lang="zh-CN" altLang="en-US" smtClean="0"/>
              <a:t>2021/11/22</a:t>
            </a:fld>
            <a:endParaRPr lang="zh-CN" altLang="en-US"/>
          </a:p>
        </p:txBody>
      </p:sp>
      <p:sp>
        <p:nvSpPr>
          <p:cNvPr id="5" name="页脚占位符 4">
            <a:extLst>
              <a:ext uri="{FF2B5EF4-FFF2-40B4-BE49-F238E27FC236}">
                <a16:creationId xmlns:a16="http://schemas.microsoft.com/office/drawing/2014/main" id="{5A72BB91-A162-4520-939C-BA48FE087A8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4EB952F-9714-4E07-AC9E-1E0FE9748439}"/>
              </a:ext>
            </a:extLst>
          </p:cNvPr>
          <p:cNvSpPr>
            <a:spLocks noGrp="1"/>
          </p:cNvSpPr>
          <p:nvPr>
            <p:ph type="sldNum" sz="quarter" idx="12"/>
          </p:nvPr>
        </p:nvSpPr>
        <p:spPr/>
        <p:txBody>
          <a:body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4121600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243DB06-DB16-4295-9FF6-54FE5C82B5A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861C86F-D579-4526-AC0F-1E72A69A8F25}"/>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3B3AC5D-1F1E-4339-961D-9610EEE1EA3A}"/>
              </a:ext>
            </a:extLst>
          </p:cNvPr>
          <p:cNvSpPr>
            <a:spLocks noGrp="1"/>
          </p:cNvSpPr>
          <p:nvPr>
            <p:ph type="dt" sz="half" idx="10"/>
          </p:nvPr>
        </p:nvSpPr>
        <p:spPr/>
        <p:txBody>
          <a:bodyPr/>
          <a:lstStyle/>
          <a:p>
            <a:fld id="{35B14AD5-60B6-4E51-9122-5F8E9F89E8FE}" type="datetimeFigureOut">
              <a:rPr lang="zh-CN" altLang="en-US" smtClean="0"/>
              <a:t>2021/11/22</a:t>
            </a:fld>
            <a:endParaRPr lang="zh-CN" altLang="en-US"/>
          </a:p>
        </p:txBody>
      </p:sp>
      <p:sp>
        <p:nvSpPr>
          <p:cNvPr id="5" name="页脚占位符 4">
            <a:extLst>
              <a:ext uri="{FF2B5EF4-FFF2-40B4-BE49-F238E27FC236}">
                <a16:creationId xmlns:a16="http://schemas.microsoft.com/office/drawing/2014/main" id="{2F0C168C-EE6F-4852-9C4F-6B01A8B6B58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3AC9942-5100-4E7F-853E-B2AC55EB87C9}"/>
              </a:ext>
            </a:extLst>
          </p:cNvPr>
          <p:cNvSpPr>
            <a:spLocks noGrp="1"/>
          </p:cNvSpPr>
          <p:nvPr>
            <p:ph type="sldNum" sz="quarter" idx="12"/>
          </p:nvPr>
        </p:nvSpPr>
        <p:spPr/>
        <p:txBody>
          <a:body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1448718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3AAC84-93E1-4DD9-95A8-BB0D1FDC65D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1F87892-D119-427C-849F-C5A2F1B67CD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C8D547C-DA25-4CA8-AC76-643BC211C866}"/>
              </a:ext>
            </a:extLst>
          </p:cNvPr>
          <p:cNvSpPr>
            <a:spLocks noGrp="1"/>
          </p:cNvSpPr>
          <p:nvPr>
            <p:ph type="dt" sz="half" idx="10"/>
          </p:nvPr>
        </p:nvSpPr>
        <p:spPr/>
        <p:txBody>
          <a:bodyPr/>
          <a:lstStyle/>
          <a:p>
            <a:fld id="{35B14AD5-60B6-4E51-9122-5F8E9F89E8FE}" type="datetimeFigureOut">
              <a:rPr lang="zh-CN" altLang="en-US" smtClean="0"/>
              <a:t>2021/11/22</a:t>
            </a:fld>
            <a:endParaRPr lang="zh-CN" altLang="en-US"/>
          </a:p>
        </p:txBody>
      </p:sp>
      <p:sp>
        <p:nvSpPr>
          <p:cNvPr id="5" name="页脚占位符 4">
            <a:extLst>
              <a:ext uri="{FF2B5EF4-FFF2-40B4-BE49-F238E27FC236}">
                <a16:creationId xmlns:a16="http://schemas.microsoft.com/office/drawing/2014/main" id="{5F192562-D119-41C1-82C5-33C4B390104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32D038E-D18B-49DC-9863-BCFBEEBF1DE4}"/>
              </a:ext>
            </a:extLst>
          </p:cNvPr>
          <p:cNvSpPr>
            <a:spLocks noGrp="1"/>
          </p:cNvSpPr>
          <p:nvPr>
            <p:ph type="sldNum" sz="quarter" idx="12"/>
          </p:nvPr>
        </p:nvSpPr>
        <p:spPr/>
        <p:txBody>
          <a:body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1905376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5BDA9D-C4C5-4C23-9AA9-32D6774FB91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A22371C0-5A15-4DBE-A69C-A6ADE4A1B0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8318106F-36A8-463E-99BF-985058F1C6D0}"/>
              </a:ext>
            </a:extLst>
          </p:cNvPr>
          <p:cNvSpPr>
            <a:spLocks noGrp="1"/>
          </p:cNvSpPr>
          <p:nvPr>
            <p:ph type="dt" sz="half" idx="10"/>
          </p:nvPr>
        </p:nvSpPr>
        <p:spPr/>
        <p:txBody>
          <a:bodyPr/>
          <a:lstStyle/>
          <a:p>
            <a:fld id="{35B14AD5-60B6-4E51-9122-5F8E9F89E8FE}" type="datetimeFigureOut">
              <a:rPr lang="zh-CN" altLang="en-US" smtClean="0"/>
              <a:t>2021/11/22</a:t>
            </a:fld>
            <a:endParaRPr lang="zh-CN" altLang="en-US"/>
          </a:p>
        </p:txBody>
      </p:sp>
      <p:sp>
        <p:nvSpPr>
          <p:cNvPr id="5" name="页脚占位符 4">
            <a:extLst>
              <a:ext uri="{FF2B5EF4-FFF2-40B4-BE49-F238E27FC236}">
                <a16:creationId xmlns:a16="http://schemas.microsoft.com/office/drawing/2014/main" id="{E89D581F-44A7-483B-B578-F59DACE77BE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66FB6DD-5D5A-4C82-BB2B-A784F4929CF4}"/>
              </a:ext>
            </a:extLst>
          </p:cNvPr>
          <p:cNvSpPr>
            <a:spLocks noGrp="1"/>
          </p:cNvSpPr>
          <p:nvPr>
            <p:ph type="sldNum" sz="quarter" idx="12"/>
          </p:nvPr>
        </p:nvSpPr>
        <p:spPr/>
        <p:txBody>
          <a:body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541325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2B0359-BC5C-4BDB-8C43-C9CFF054610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074C551-BB04-4A91-9EE6-E822B373F94E}"/>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0F1633C-4BD5-419F-A7DE-029FA43CA24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379B359C-EF14-496D-89E5-AB6142026623}"/>
              </a:ext>
            </a:extLst>
          </p:cNvPr>
          <p:cNvSpPr>
            <a:spLocks noGrp="1"/>
          </p:cNvSpPr>
          <p:nvPr>
            <p:ph type="dt" sz="half" idx="10"/>
          </p:nvPr>
        </p:nvSpPr>
        <p:spPr/>
        <p:txBody>
          <a:bodyPr/>
          <a:lstStyle/>
          <a:p>
            <a:fld id="{35B14AD5-60B6-4E51-9122-5F8E9F89E8FE}" type="datetimeFigureOut">
              <a:rPr lang="zh-CN" altLang="en-US" smtClean="0"/>
              <a:t>2021/11/22</a:t>
            </a:fld>
            <a:endParaRPr lang="zh-CN" altLang="en-US"/>
          </a:p>
        </p:txBody>
      </p:sp>
      <p:sp>
        <p:nvSpPr>
          <p:cNvPr id="6" name="页脚占位符 5">
            <a:extLst>
              <a:ext uri="{FF2B5EF4-FFF2-40B4-BE49-F238E27FC236}">
                <a16:creationId xmlns:a16="http://schemas.microsoft.com/office/drawing/2014/main" id="{49F69665-996B-42B9-B8A7-148BFE87344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A017E9B-56CA-4D80-BD50-EA20AFB61011}"/>
              </a:ext>
            </a:extLst>
          </p:cNvPr>
          <p:cNvSpPr>
            <a:spLocks noGrp="1"/>
          </p:cNvSpPr>
          <p:nvPr>
            <p:ph type="sldNum" sz="quarter" idx="12"/>
          </p:nvPr>
        </p:nvSpPr>
        <p:spPr/>
        <p:txBody>
          <a:body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2580168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F2DFD4-36BC-4993-84CA-396D8E84C7D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65C2CAB-4A01-494D-9BD4-C02E76208A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57118429-5A82-496C-A319-9D8A1A447338}"/>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0F89AB36-F9F7-424A-83CC-300594216F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6A38B9B-F0E6-48F2-8996-7F54098752D1}"/>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206DA21-F869-43C8-814C-BDF6196C1215}"/>
              </a:ext>
            </a:extLst>
          </p:cNvPr>
          <p:cNvSpPr>
            <a:spLocks noGrp="1"/>
          </p:cNvSpPr>
          <p:nvPr>
            <p:ph type="dt" sz="half" idx="10"/>
          </p:nvPr>
        </p:nvSpPr>
        <p:spPr/>
        <p:txBody>
          <a:bodyPr/>
          <a:lstStyle/>
          <a:p>
            <a:fld id="{35B14AD5-60B6-4E51-9122-5F8E9F89E8FE}" type="datetimeFigureOut">
              <a:rPr lang="zh-CN" altLang="en-US" smtClean="0"/>
              <a:t>2021/11/22</a:t>
            </a:fld>
            <a:endParaRPr lang="zh-CN" altLang="en-US"/>
          </a:p>
        </p:txBody>
      </p:sp>
      <p:sp>
        <p:nvSpPr>
          <p:cNvPr id="8" name="页脚占位符 7">
            <a:extLst>
              <a:ext uri="{FF2B5EF4-FFF2-40B4-BE49-F238E27FC236}">
                <a16:creationId xmlns:a16="http://schemas.microsoft.com/office/drawing/2014/main" id="{FE7A7314-315D-4F5F-88B5-7AFFE9AA43D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423C0B7-DAD9-4C4E-A706-EA668EF36286}"/>
              </a:ext>
            </a:extLst>
          </p:cNvPr>
          <p:cNvSpPr>
            <a:spLocks noGrp="1"/>
          </p:cNvSpPr>
          <p:nvPr>
            <p:ph type="sldNum" sz="quarter" idx="12"/>
          </p:nvPr>
        </p:nvSpPr>
        <p:spPr/>
        <p:txBody>
          <a:body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1790184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C192D7-F08B-4D2B-892D-5BF4161F24E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FA6428C-96D4-49CE-96D3-6E75DF3888A2}"/>
              </a:ext>
            </a:extLst>
          </p:cNvPr>
          <p:cNvSpPr>
            <a:spLocks noGrp="1"/>
          </p:cNvSpPr>
          <p:nvPr>
            <p:ph type="dt" sz="half" idx="10"/>
          </p:nvPr>
        </p:nvSpPr>
        <p:spPr/>
        <p:txBody>
          <a:bodyPr/>
          <a:lstStyle/>
          <a:p>
            <a:fld id="{35B14AD5-60B6-4E51-9122-5F8E9F89E8FE}" type="datetimeFigureOut">
              <a:rPr lang="zh-CN" altLang="en-US" smtClean="0"/>
              <a:t>2021/11/22</a:t>
            </a:fld>
            <a:endParaRPr lang="zh-CN" altLang="en-US"/>
          </a:p>
        </p:txBody>
      </p:sp>
      <p:sp>
        <p:nvSpPr>
          <p:cNvPr id="4" name="页脚占位符 3">
            <a:extLst>
              <a:ext uri="{FF2B5EF4-FFF2-40B4-BE49-F238E27FC236}">
                <a16:creationId xmlns:a16="http://schemas.microsoft.com/office/drawing/2014/main" id="{885E1D02-76F9-4234-9F8F-D04C8B1D8B3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B6E2E2A-15A1-4CA4-846A-7D58A5CAA48C}"/>
              </a:ext>
            </a:extLst>
          </p:cNvPr>
          <p:cNvSpPr>
            <a:spLocks noGrp="1"/>
          </p:cNvSpPr>
          <p:nvPr>
            <p:ph type="sldNum" sz="quarter" idx="12"/>
          </p:nvPr>
        </p:nvSpPr>
        <p:spPr/>
        <p:txBody>
          <a:body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28835450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D279BB2-7FCA-4598-8AFD-2E177C23D7AC}"/>
              </a:ext>
            </a:extLst>
          </p:cNvPr>
          <p:cNvSpPr>
            <a:spLocks noGrp="1"/>
          </p:cNvSpPr>
          <p:nvPr>
            <p:ph type="dt" sz="half" idx="10"/>
          </p:nvPr>
        </p:nvSpPr>
        <p:spPr/>
        <p:txBody>
          <a:bodyPr/>
          <a:lstStyle/>
          <a:p>
            <a:fld id="{35B14AD5-60B6-4E51-9122-5F8E9F89E8FE}" type="datetimeFigureOut">
              <a:rPr lang="zh-CN" altLang="en-US" smtClean="0"/>
              <a:t>2021/11/22</a:t>
            </a:fld>
            <a:endParaRPr lang="zh-CN" altLang="en-US"/>
          </a:p>
        </p:txBody>
      </p:sp>
      <p:sp>
        <p:nvSpPr>
          <p:cNvPr id="3" name="页脚占位符 2">
            <a:extLst>
              <a:ext uri="{FF2B5EF4-FFF2-40B4-BE49-F238E27FC236}">
                <a16:creationId xmlns:a16="http://schemas.microsoft.com/office/drawing/2014/main" id="{A607CE14-D651-477A-8F2F-16215775C19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D0E7798A-02D2-4AEA-8210-3B5185DB4D86}"/>
              </a:ext>
            </a:extLst>
          </p:cNvPr>
          <p:cNvSpPr>
            <a:spLocks noGrp="1"/>
          </p:cNvSpPr>
          <p:nvPr>
            <p:ph type="sldNum" sz="quarter" idx="12"/>
          </p:nvPr>
        </p:nvSpPr>
        <p:spPr/>
        <p:txBody>
          <a:body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3596425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7D0EFA-DC1F-49D1-A1EA-D7BDAC34822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2DE0779-903B-4A95-AB8A-6098D37AA0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8AC16A59-CD82-499F-8A52-C0BCC531DA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E63D559-4DC3-4E03-9D6B-E4501BF3D456}"/>
              </a:ext>
            </a:extLst>
          </p:cNvPr>
          <p:cNvSpPr>
            <a:spLocks noGrp="1"/>
          </p:cNvSpPr>
          <p:nvPr>
            <p:ph type="dt" sz="half" idx="10"/>
          </p:nvPr>
        </p:nvSpPr>
        <p:spPr/>
        <p:txBody>
          <a:bodyPr/>
          <a:lstStyle/>
          <a:p>
            <a:fld id="{35B14AD5-60B6-4E51-9122-5F8E9F89E8FE}" type="datetimeFigureOut">
              <a:rPr lang="zh-CN" altLang="en-US" smtClean="0"/>
              <a:t>2021/11/22</a:t>
            </a:fld>
            <a:endParaRPr lang="zh-CN" altLang="en-US"/>
          </a:p>
        </p:txBody>
      </p:sp>
      <p:sp>
        <p:nvSpPr>
          <p:cNvPr id="6" name="页脚占位符 5">
            <a:extLst>
              <a:ext uri="{FF2B5EF4-FFF2-40B4-BE49-F238E27FC236}">
                <a16:creationId xmlns:a16="http://schemas.microsoft.com/office/drawing/2014/main" id="{CC295A82-1FBE-423A-8CEA-8B254E9BFEA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F638FDA-E93F-4831-99FD-44D65212F4DB}"/>
              </a:ext>
            </a:extLst>
          </p:cNvPr>
          <p:cNvSpPr>
            <a:spLocks noGrp="1"/>
          </p:cNvSpPr>
          <p:nvPr>
            <p:ph type="sldNum" sz="quarter" idx="12"/>
          </p:nvPr>
        </p:nvSpPr>
        <p:spPr/>
        <p:txBody>
          <a:body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660461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D6C33D-17EF-4A52-822F-5F57C155A02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A875C54-517F-4B37-A002-D87F9BCB572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CD74EE9-9DA6-4090-A1C7-E5BCA3D732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99CE9A9-EE1A-40A8-890E-5248419FB7E3}"/>
              </a:ext>
            </a:extLst>
          </p:cNvPr>
          <p:cNvSpPr>
            <a:spLocks noGrp="1"/>
          </p:cNvSpPr>
          <p:nvPr>
            <p:ph type="dt" sz="half" idx="10"/>
          </p:nvPr>
        </p:nvSpPr>
        <p:spPr/>
        <p:txBody>
          <a:bodyPr/>
          <a:lstStyle/>
          <a:p>
            <a:fld id="{35B14AD5-60B6-4E51-9122-5F8E9F89E8FE}" type="datetimeFigureOut">
              <a:rPr lang="zh-CN" altLang="en-US" smtClean="0"/>
              <a:t>2021/11/22</a:t>
            </a:fld>
            <a:endParaRPr lang="zh-CN" altLang="en-US"/>
          </a:p>
        </p:txBody>
      </p:sp>
      <p:sp>
        <p:nvSpPr>
          <p:cNvPr id="6" name="页脚占位符 5">
            <a:extLst>
              <a:ext uri="{FF2B5EF4-FFF2-40B4-BE49-F238E27FC236}">
                <a16:creationId xmlns:a16="http://schemas.microsoft.com/office/drawing/2014/main" id="{24B9D795-BA5C-4A8B-9BA6-4FDEB04DAD4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16AA820-AEC6-46C6-8755-4754E09865F1}"/>
              </a:ext>
            </a:extLst>
          </p:cNvPr>
          <p:cNvSpPr>
            <a:spLocks noGrp="1"/>
          </p:cNvSpPr>
          <p:nvPr>
            <p:ph type="sldNum" sz="quarter" idx="12"/>
          </p:nvPr>
        </p:nvSpPr>
        <p:spPr/>
        <p:txBody>
          <a:body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3472772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CE6CEC0-3F8A-40AC-8E65-50EC9C9FF2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443C280-A843-4531-9134-29DC60AF16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A8CCC1B-E4A1-4D95-ACDA-0AE5A38BE7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B14AD5-60B6-4E51-9122-5F8E9F89E8FE}" type="datetimeFigureOut">
              <a:rPr lang="zh-CN" altLang="en-US" smtClean="0"/>
              <a:t>2021/11/22</a:t>
            </a:fld>
            <a:endParaRPr lang="zh-CN" altLang="en-US"/>
          </a:p>
        </p:txBody>
      </p:sp>
      <p:sp>
        <p:nvSpPr>
          <p:cNvPr id="5" name="页脚占位符 4">
            <a:extLst>
              <a:ext uri="{FF2B5EF4-FFF2-40B4-BE49-F238E27FC236}">
                <a16:creationId xmlns:a16="http://schemas.microsoft.com/office/drawing/2014/main" id="{4D98D79E-FDA3-4284-A018-607EE2A6F6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F0177859-CE9B-4313-A7EF-C5932D30175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1F9430-CF03-4031-812D-2356762E9FA4}" type="slidenum">
              <a:rPr lang="zh-CN" altLang="en-US" smtClean="0"/>
              <a:t>‹#›</a:t>
            </a:fld>
            <a:endParaRPr lang="zh-CN" altLang="en-US"/>
          </a:p>
        </p:txBody>
      </p:sp>
    </p:spTree>
    <p:extLst>
      <p:ext uri="{BB962C8B-B14F-4D97-AF65-F5344CB8AC3E}">
        <p14:creationId xmlns:p14="http://schemas.microsoft.com/office/powerpoint/2010/main" val="11183126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jpg"/><Relationship Id="rId5" Type="http://schemas.openxmlformats.org/officeDocument/2006/relationships/image" Target="../media/image2.jpe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4.jfi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5.png"/></Relationships>
</file>

<file path=ppt/slides/_rels/slide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3.png"/><Relationship Id="rId4" Type="http://schemas.microsoft.com/office/2007/relationships/hdphoto" Target="../media/hdphoto2.wdp"/></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3.png"/><Relationship Id="rId4" Type="http://schemas.microsoft.com/office/2007/relationships/hdphoto" Target="../media/hdphoto2.wdp"/></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microsoft.com/office/2007/relationships/hdphoto" Target="../media/hdphoto2.wdp"/></Relationships>
</file>

<file path=ppt/slides/_rels/slide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8.xml.rels><?xml version="1.0" encoding="UTF-8" standalone="yes"?>
<Relationships xmlns="http://schemas.openxmlformats.org/package/2006/relationships"><Relationship Id="rId8" Type="http://schemas.openxmlformats.org/officeDocument/2006/relationships/image" Target="../media/image18.svg"/><Relationship Id="rId3" Type="http://schemas.microsoft.com/office/2007/relationships/hdphoto" Target="../media/hdphoto1.wdp"/><Relationship Id="rId7" Type="http://schemas.openxmlformats.org/officeDocument/2006/relationships/image" Target="../media/image17.png"/><Relationship Id="rId12" Type="http://schemas.openxmlformats.org/officeDocument/2006/relationships/image" Target="../media/image2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5.png"/><Relationship Id="rId9" Type="http://schemas.openxmlformats.org/officeDocument/2006/relationships/image" Target="../media/image19.png"/></Relationships>
</file>

<file path=ppt/slides/_rels/slide39.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image" Target="../media/image21.png"/><Relationship Id="rId3" Type="http://schemas.microsoft.com/office/2007/relationships/hdphoto" Target="../media/hdphoto1.wdp"/><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5.png"/><Relationship Id="rId11" Type="http://schemas.openxmlformats.org/officeDocument/2006/relationships/image" Target="../media/image19.png"/><Relationship Id="rId5" Type="http://schemas.openxmlformats.org/officeDocument/2006/relationships/image" Target="../media/image24.png"/><Relationship Id="rId10" Type="http://schemas.openxmlformats.org/officeDocument/2006/relationships/image" Target="../media/image18.svg"/><Relationship Id="rId4" Type="http://schemas.openxmlformats.org/officeDocument/2006/relationships/image" Target="../media/image23.png"/><Relationship Id="rId9" Type="http://schemas.openxmlformats.org/officeDocument/2006/relationships/image" Target="../media/image17.png"/><Relationship Id="rId14" Type="http://schemas.openxmlformats.org/officeDocument/2006/relationships/image" Target="../media/image22.sv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50000"/>
            <a:lumOff val="50000"/>
          </a:schemeClr>
        </a:solidFill>
        <a:effectLst/>
      </p:bgPr>
    </p:bg>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4BA400E6-830C-494D-A3B3-D1FFD845E735}"/>
              </a:ext>
            </a:extLst>
          </p:cNvPr>
          <p:cNvGrpSpPr/>
          <p:nvPr/>
        </p:nvGrpSpPr>
        <p:grpSpPr>
          <a:xfrm>
            <a:off x="0" y="0"/>
            <a:ext cx="12192000" cy="6858000"/>
            <a:chOff x="0" y="0"/>
            <a:chExt cx="12192000" cy="6858000"/>
          </a:xfrm>
        </p:grpSpPr>
        <p:pic>
          <p:nvPicPr>
            <p:cNvPr id="12" name="图片 11" descr="城市里有灯光&#10;&#10;描述已自动生成">
              <a:extLst>
                <a:ext uri="{FF2B5EF4-FFF2-40B4-BE49-F238E27FC236}">
                  <a16:creationId xmlns:a16="http://schemas.microsoft.com/office/drawing/2014/main" id="{899AEC5A-034A-43AA-8FBC-DFCA2E4E9420}"/>
                </a:ext>
              </a:extLst>
            </p:cNvPr>
            <p:cNvPicPr>
              <a:picLocks noChangeAspect="1"/>
            </p:cNvPicPr>
            <p:nvPr/>
          </p:nvPicPr>
          <p:blipFill>
            <a:blip r:embed="rId3">
              <a:lum bright="70000" contrast="-70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8467" t="2256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blipFill>
              <a:blip r:embed="rId5">
                <a:lum bright="70000" contrast="-70000"/>
              </a:blip>
              <a:stretch>
                <a:fillRect/>
              </a:stretch>
            </a:blipFill>
          </p:spPr>
        </p:pic>
        <p:sp>
          <p:nvSpPr>
            <p:cNvPr id="2" name="矩形 1">
              <a:extLst>
                <a:ext uri="{FF2B5EF4-FFF2-40B4-BE49-F238E27FC236}">
                  <a16:creationId xmlns:a16="http://schemas.microsoft.com/office/drawing/2014/main" id="{72E0FD76-A6BC-42D4-B556-7784A57E27C5}"/>
                </a:ext>
              </a:extLst>
            </p:cNvPr>
            <p:cNvSpPr/>
            <p:nvPr/>
          </p:nvSpPr>
          <p:spPr>
            <a:xfrm>
              <a:off x="0" y="0"/>
              <a:ext cx="12192000" cy="6858000"/>
            </a:xfrm>
            <a:prstGeom prst="rect">
              <a:avLst/>
            </a:prstGeom>
            <a:solidFill>
              <a:schemeClr val="bg1">
                <a:alpha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HarmonyOS Sans SC"/>
                <a:ea typeface="HarmonyOS Sans SC"/>
                <a:cs typeface="+mn-cs"/>
              </a:endParaRPr>
            </a:p>
          </p:txBody>
        </p:sp>
      </p:grpSp>
      <p:pic>
        <p:nvPicPr>
          <p:cNvPr id="8" name="图片 7">
            <a:extLst>
              <a:ext uri="{FF2B5EF4-FFF2-40B4-BE49-F238E27FC236}">
                <a16:creationId xmlns:a16="http://schemas.microsoft.com/office/drawing/2014/main" id="{20F41A85-DC2E-4933-9D05-ED2F849558A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09843" y="0"/>
            <a:ext cx="5282157" cy="6858000"/>
          </a:xfrm>
          <a:prstGeom prst="rect">
            <a:avLst/>
          </a:prstGeom>
        </p:spPr>
      </p:pic>
      <p:sp>
        <p:nvSpPr>
          <p:cNvPr id="9" name="矩形 8">
            <a:extLst>
              <a:ext uri="{FF2B5EF4-FFF2-40B4-BE49-F238E27FC236}">
                <a16:creationId xmlns:a16="http://schemas.microsoft.com/office/drawing/2014/main" id="{28979200-1737-44B9-BC0F-F28512570AF0}"/>
              </a:ext>
            </a:extLst>
          </p:cNvPr>
          <p:cNvSpPr/>
          <p:nvPr/>
        </p:nvSpPr>
        <p:spPr>
          <a:xfrm>
            <a:off x="0" y="2445467"/>
            <a:ext cx="6909838" cy="1284302"/>
          </a:xfrm>
          <a:prstGeom prst="rect">
            <a:avLst/>
          </a:prstGeom>
          <a:gradFill>
            <a:gsLst>
              <a:gs pos="0">
                <a:srgbClr val="2E3FF7"/>
              </a:gs>
              <a:gs pos="100000">
                <a:srgbClr val="00DC8E"/>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7" name="文本框 6">
            <a:extLst>
              <a:ext uri="{FF2B5EF4-FFF2-40B4-BE49-F238E27FC236}">
                <a16:creationId xmlns:a16="http://schemas.microsoft.com/office/drawing/2014/main" id="{6AD32DD3-6169-45F7-B092-4039F70B13BB}"/>
              </a:ext>
            </a:extLst>
          </p:cNvPr>
          <p:cNvSpPr txBox="1"/>
          <p:nvPr/>
        </p:nvSpPr>
        <p:spPr>
          <a:xfrm>
            <a:off x="1488142" y="2672119"/>
            <a:ext cx="4736387" cy="83099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800" b="0" i="0" u="none" strike="noStrike" kern="1200" cap="none" spc="0" normalizeH="0" baseline="0" noProof="0" dirty="0">
                <a:ln>
                  <a:noFill/>
                </a:ln>
                <a:solidFill>
                  <a:prstClr val="white"/>
                </a:solidFill>
                <a:effectLst/>
                <a:uLnTx/>
                <a:uFillTx/>
                <a:latin typeface="HarmonyOS Sans SC Bold"/>
                <a:ea typeface="HarmonyOS Sans SC Bold"/>
                <a:cs typeface="+mn-cs"/>
              </a:rPr>
              <a:t>METER</a:t>
            </a:r>
            <a:r>
              <a:rPr kumimoji="0" lang="zh-CN" altLang="en-US" sz="4800" b="0" i="0" u="none" strike="noStrike" kern="1200" cap="none" spc="0" normalizeH="0" baseline="0" noProof="0" dirty="0">
                <a:ln>
                  <a:noFill/>
                </a:ln>
                <a:solidFill>
                  <a:prstClr val="white"/>
                </a:solidFill>
                <a:effectLst/>
                <a:uLnTx/>
                <a:uFillTx/>
                <a:latin typeface="HarmonyOS Sans SC Bold"/>
                <a:ea typeface="HarmonyOS Sans SC Bold"/>
                <a:cs typeface="+mn-cs"/>
              </a:rPr>
              <a:t>实现汇报</a:t>
            </a:r>
          </a:p>
        </p:txBody>
      </p:sp>
      <p:grpSp>
        <p:nvGrpSpPr>
          <p:cNvPr id="22" name="组合 21">
            <a:extLst>
              <a:ext uri="{FF2B5EF4-FFF2-40B4-BE49-F238E27FC236}">
                <a16:creationId xmlns:a16="http://schemas.microsoft.com/office/drawing/2014/main" id="{CA551237-EAD2-481F-8268-C411420FCE3E}"/>
              </a:ext>
            </a:extLst>
          </p:cNvPr>
          <p:cNvGrpSpPr/>
          <p:nvPr/>
        </p:nvGrpSpPr>
        <p:grpSpPr>
          <a:xfrm>
            <a:off x="1488142" y="4204014"/>
            <a:ext cx="3468669" cy="811428"/>
            <a:chOff x="1174861" y="6148068"/>
            <a:chExt cx="1705691" cy="233472"/>
          </a:xfrm>
        </p:grpSpPr>
        <p:sp>
          <p:nvSpPr>
            <p:cNvPr id="6" name="文本框 5">
              <a:extLst>
                <a:ext uri="{FF2B5EF4-FFF2-40B4-BE49-F238E27FC236}">
                  <a16:creationId xmlns:a16="http://schemas.microsoft.com/office/drawing/2014/main" id="{A08B8287-B6D8-497C-AE13-2E6796F05527}"/>
                </a:ext>
              </a:extLst>
            </p:cNvPr>
            <p:cNvSpPr txBox="1"/>
            <p:nvPr/>
          </p:nvSpPr>
          <p:spPr>
            <a:xfrm>
              <a:off x="1174861" y="6148068"/>
              <a:ext cx="696195" cy="16825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prstClr val="black">
                      <a:lumMod val="75000"/>
                      <a:lumOff val="25000"/>
                    </a:prstClr>
                  </a:solidFill>
                  <a:effectLst/>
                  <a:uLnTx/>
                  <a:uFillTx/>
                  <a:latin typeface="HarmonyOS Sans SC"/>
                  <a:ea typeface="HarmonyOS Sans SC"/>
                  <a:cs typeface="+mn-cs"/>
                </a:rPr>
                <a:t>丁炳智</a:t>
              </a:r>
            </a:p>
          </p:txBody>
        </p:sp>
        <p:sp>
          <p:nvSpPr>
            <p:cNvPr id="17" name="文本框 16">
              <a:extLst>
                <a:ext uri="{FF2B5EF4-FFF2-40B4-BE49-F238E27FC236}">
                  <a16:creationId xmlns:a16="http://schemas.microsoft.com/office/drawing/2014/main" id="{C482CB89-7C49-4D96-9CEB-CC4149FB2515}"/>
                </a:ext>
              </a:extLst>
            </p:cNvPr>
            <p:cNvSpPr txBox="1"/>
            <p:nvPr/>
          </p:nvSpPr>
          <p:spPr>
            <a:xfrm>
              <a:off x="2052717" y="6196447"/>
              <a:ext cx="827835" cy="16825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lumMod val="75000"/>
                      <a:lumOff val="25000"/>
                    </a:prstClr>
                  </a:solidFill>
                  <a:effectLst/>
                  <a:uLnTx/>
                  <a:uFillTx/>
                  <a:latin typeface="HarmonyOS Sans SC"/>
                  <a:ea typeface="HarmonyOS Sans SC"/>
                  <a:cs typeface="+mn-cs"/>
                </a:rPr>
                <a:t>2021.11</a:t>
              </a:r>
              <a:endParaRPr kumimoji="0" lang="zh-CN" altLang="en-US" sz="3200" b="0" i="0" u="none" strike="noStrike" kern="1200" cap="none" spc="0" normalizeH="0" baseline="0" noProof="0" dirty="0">
                <a:ln>
                  <a:noFill/>
                </a:ln>
                <a:solidFill>
                  <a:prstClr val="black">
                    <a:lumMod val="75000"/>
                    <a:lumOff val="25000"/>
                  </a:prstClr>
                </a:solidFill>
                <a:effectLst/>
                <a:uLnTx/>
                <a:uFillTx/>
                <a:latin typeface="HarmonyOS Sans SC"/>
                <a:ea typeface="HarmonyOS Sans SC"/>
                <a:cs typeface="+mn-cs"/>
              </a:endParaRPr>
            </a:p>
          </p:txBody>
        </p:sp>
        <p:cxnSp>
          <p:nvCxnSpPr>
            <p:cNvPr id="16" name="直接连接符 15">
              <a:extLst>
                <a:ext uri="{FF2B5EF4-FFF2-40B4-BE49-F238E27FC236}">
                  <a16:creationId xmlns:a16="http://schemas.microsoft.com/office/drawing/2014/main" id="{EF00AD5C-7958-4231-A50C-51F7F28BD61C}"/>
                </a:ext>
              </a:extLst>
            </p:cNvPr>
            <p:cNvCxnSpPr>
              <a:cxnSpLocks/>
            </p:cNvCxnSpPr>
            <p:nvPr/>
          </p:nvCxnSpPr>
          <p:spPr>
            <a:xfrm>
              <a:off x="1961886" y="6179610"/>
              <a:ext cx="0" cy="20193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4" name="文本框 3">
            <a:extLst>
              <a:ext uri="{FF2B5EF4-FFF2-40B4-BE49-F238E27FC236}">
                <a16:creationId xmlns:a16="http://schemas.microsoft.com/office/drawing/2014/main" id="{54CE5211-E0A8-4F7F-A95E-D647B295D417}"/>
              </a:ext>
            </a:extLst>
          </p:cNvPr>
          <p:cNvSpPr txBox="1"/>
          <p:nvPr/>
        </p:nvSpPr>
        <p:spPr>
          <a:xfrm>
            <a:off x="1488142" y="4788788"/>
            <a:ext cx="1415772" cy="369332"/>
          </a:xfrm>
          <a:prstGeom prst="rect">
            <a:avLst/>
          </a:prstGeom>
          <a:noFill/>
        </p:spPr>
        <p:txBody>
          <a:bodyPr wrap="square" rtlCol="0">
            <a:spAutoFit/>
          </a:bodyPr>
          <a:lstStyle/>
          <a:p>
            <a:r>
              <a:rPr lang="en-US" altLang="zh-CN" dirty="0"/>
              <a:t>191250024</a:t>
            </a:r>
            <a:endParaRPr lang="zh-CN" altLang="en-US" dirty="0"/>
          </a:p>
        </p:txBody>
      </p:sp>
    </p:spTree>
    <p:extLst>
      <p:ext uri="{BB962C8B-B14F-4D97-AF65-F5344CB8AC3E}">
        <p14:creationId xmlns:p14="http://schemas.microsoft.com/office/powerpoint/2010/main" val="3975856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8164415"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GUI Element Extraction</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047290"/>
            <a:ext cx="11329485" cy="4440190"/>
          </a:xfrm>
          <a:prstGeom prst="rect">
            <a:avLst/>
          </a:prstGeom>
          <a:noFill/>
        </p:spPr>
        <p:txBody>
          <a:bodyPr wrap="square" rtlCol="0">
            <a:spAutoFit/>
          </a:bodyPr>
          <a:lstStyle/>
          <a:p>
            <a:pPr>
              <a:lnSpc>
                <a:spcPct val="150000"/>
              </a:lnSpc>
              <a:buSzPct val="200000"/>
            </a:pPr>
            <a:r>
              <a:rPr lang="zh-CN" altLang="en-US" sz="3200" dirty="0">
                <a:latin typeface="+mj-ea"/>
                <a:ea typeface="+mj-ea"/>
              </a:rPr>
              <a:t>轮廓检测：</a:t>
            </a:r>
            <a:endParaRPr lang="en-US" altLang="zh-CN" sz="3200" dirty="0">
              <a:latin typeface="+mj-ea"/>
              <a:ea typeface="+mj-ea"/>
            </a:endParaRPr>
          </a:p>
          <a:p>
            <a:pPr>
              <a:lnSpc>
                <a:spcPct val="150000"/>
              </a:lnSpc>
              <a:buSzPct val="200000"/>
            </a:pPr>
            <a:r>
              <a:rPr lang="zh-CN" altLang="en-US" sz="3200" dirty="0">
                <a:latin typeface="+mj-ea"/>
                <a:ea typeface="+mj-ea"/>
              </a:rPr>
              <a:t>是一种</a:t>
            </a:r>
            <a:r>
              <a:rPr lang="en-US" altLang="zh-CN" sz="3200" dirty="0">
                <a:latin typeface="+mj-ea"/>
                <a:ea typeface="+mj-ea"/>
              </a:rPr>
              <a:t>CV</a:t>
            </a:r>
            <a:r>
              <a:rPr lang="zh-CN" altLang="en-US" sz="3200" dirty="0">
                <a:latin typeface="+mj-ea"/>
                <a:ea typeface="+mj-ea"/>
              </a:rPr>
              <a:t>技术，可以检测出</a:t>
            </a:r>
            <a:r>
              <a:rPr lang="en-US" altLang="zh-CN" sz="3200" dirty="0">
                <a:latin typeface="+mj-ea"/>
                <a:ea typeface="+mj-ea"/>
              </a:rPr>
              <a:t>GUI</a:t>
            </a:r>
            <a:r>
              <a:rPr lang="zh-CN" altLang="en-US" sz="3200" dirty="0">
                <a:latin typeface="+mj-ea"/>
                <a:ea typeface="+mj-ea"/>
              </a:rPr>
              <a:t>元素可能的边界，如按钮、文本框等，并基于</a:t>
            </a:r>
            <a:r>
              <a:rPr lang="zh-CN" altLang="en-US" sz="3200" dirty="0">
                <a:solidFill>
                  <a:schemeClr val="accent2"/>
                </a:solidFill>
                <a:latin typeface="+mj-ea"/>
                <a:ea typeface="+mj-ea"/>
              </a:rPr>
              <a:t>一些规则</a:t>
            </a:r>
            <a:r>
              <a:rPr lang="zh-CN" altLang="en-US" sz="3200" dirty="0">
                <a:latin typeface="+mj-ea"/>
                <a:ea typeface="+mj-ea"/>
              </a:rPr>
              <a:t>过滤掉不理想边界。</a:t>
            </a:r>
            <a:endParaRPr lang="en-US" altLang="zh-CN" sz="3200" dirty="0">
              <a:latin typeface="+mj-ea"/>
              <a:ea typeface="+mj-ea"/>
            </a:endParaRPr>
          </a:p>
          <a:p>
            <a:pPr>
              <a:lnSpc>
                <a:spcPct val="150000"/>
              </a:lnSpc>
              <a:buSzPct val="200000"/>
            </a:pPr>
            <a:r>
              <a:rPr lang="zh-CN" altLang="en-US" sz="3200" dirty="0">
                <a:solidFill>
                  <a:schemeClr val="accent2"/>
                </a:solidFill>
                <a:latin typeface="+mj-ea"/>
                <a:ea typeface="+mj-ea"/>
              </a:rPr>
              <a:t>规则</a:t>
            </a:r>
            <a:r>
              <a:rPr lang="zh-CN" altLang="en-US" sz="3200" dirty="0">
                <a:latin typeface="+mj-ea"/>
                <a:ea typeface="+mj-ea"/>
              </a:rPr>
              <a:t>：用于判断过小、过大、过细、过粗、相覆盖、临近和文本元素轮廓的七条规则，其中前</a:t>
            </a:r>
            <a:r>
              <a:rPr lang="en-US" altLang="zh-CN" sz="3200" dirty="0">
                <a:latin typeface="+mj-ea"/>
                <a:ea typeface="+mj-ea"/>
              </a:rPr>
              <a:t>5</a:t>
            </a:r>
            <a:r>
              <a:rPr lang="zh-CN" altLang="en-US" sz="3200" dirty="0">
                <a:latin typeface="+mj-ea"/>
                <a:ea typeface="+mj-ea"/>
              </a:rPr>
              <a:t>条用于进行轮廓识别，第</a:t>
            </a:r>
            <a:r>
              <a:rPr lang="en-US" altLang="zh-CN" sz="3200" dirty="0">
                <a:latin typeface="+mj-ea"/>
                <a:ea typeface="+mj-ea"/>
              </a:rPr>
              <a:t>6</a:t>
            </a:r>
            <a:r>
              <a:rPr lang="zh-CN" altLang="en-US" sz="3200" dirty="0">
                <a:latin typeface="+mj-ea"/>
                <a:ea typeface="+mj-ea"/>
              </a:rPr>
              <a:t>、</a:t>
            </a:r>
            <a:r>
              <a:rPr lang="en-US" altLang="zh-CN" sz="3200" dirty="0">
                <a:latin typeface="+mj-ea"/>
                <a:ea typeface="+mj-ea"/>
              </a:rPr>
              <a:t>7</a:t>
            </a:r>
            <a:r>
              <a:rPr lang="zh-CN" altLang="en-US" sz="3200" dirty="0">
                <a:latin typeface="+mj-ea"/>
                <a:ea typeface="+mj-ea"/>
              </a:rPr>
              <a:t>条用于进行文本归类，第</a:t>
            </a:r>
            <a:r>
              <a:rPr lang="en-US" altLang="zh-CN" sz="3200" dirty="0">
                <a:latin typeface="+mj-ea"/>
                <a:ea typeface="+mj-ea"/>
              </a:rPr>
              <a:t>7</a:t>
            </a:r>
            <a:r>
              <a:rPr lang="zh-CN" altLang="en-US" sz="3200" dirty="0">
                <a:latin typeface="+mj-ea"/>
                <a:ea typeface="+mj-ea"/>
              </a:rPr>
              <a:t>条是第</a:t>
            </a:r>
            <a:r>
              <a:rPr lang="en-US" altLang="zh-CN" sz="3200" dirty="0">
                <a:latin typeface="+mj-ea"/>
                <a:ea typeface="+mj-ea"/>
              </a:rPr>
              <a:t>6</a:t>
            </a:r>
            <a:r>
              <a:rPr lang="zh-CN" altLang="en-US" sz="3200" dirty="0">
                <a:latin typeface="+mj-ea"/>
                <a:ea typeface="+mj-ea"/>
              </a:rPr>
              <a:t>条的补充。</a:t>
            </a:r>
            <a:endParaRPr lang="en-US" altLang="zh-CN" sz="3200" dirty="0">
              <a:latin typeface="+mj-ea"/>
              <a:ea typeface="+mj-ea"/>
            </a:endParaRPr>
          </a:p>
        </p:txBody>
      </p:sp>
    </p:spTree>
    <p:extLst>
      <p:ext uri="{BB962C8B-B14F-4D97-AF65-F5344CB8AC3E}">
        <p14:creationId xmlns:p14="http://schemas.microsoft.com/office/powerpoint/2010/main" val="18430877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8164415"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GUI Element Extraction</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047290"/>
            <a:ext cx="11329485" cy="4440190"/>
          </a:xfrm>
          <a:prstGeom prst="rect">
            <a:avLst/>
          </a:prstGeom>
          <a:noFill/>
        </p:spPr>
        <p:txBody>
          <a:bodyPr wrap="square" rtlCol="0">
            <a:spAutoFit/>
          </a:bodyPr>
          <a:lstStyle/>
          <a:p>
            <a:pPr>
              <a:lnSpc>
                <a:spcPct val="150000"/>
              </a:lnSpc>
              <a:buSzPct val="200000"/>
            </a:pPr>
            <a:r>
              <a:rPr lang="zh-CN" altLang="en-US" sz="3200" dirty="0">
                <a:latin typeface="+mj-ea"/>
                <a:ea typeface="+mj-ea"/>
              </a:rPr>
              <a:t>轮廓检测：</a:t>
            </a:r>
            <a:endParaRPr lang="en-US" altLang="zh-CN" sz="3200" dirty="0">
              <a:latin typeface="+mj-ea"/>
              <a:ea typeface="+mj-ea"/>
            </a:endParaRPr>
          </a:p>
          <a:p>
            <a:pPr marL="457200" indent="-457200">
              <a:lnSpc>
                <a:spcPct val="150000"/>
              </a:lnSpc>
              <a:buSzPct val="100000"/>
              <a:buFont typeface="Wingdings" panose="05000000000000000000" pitchFamily="2" charset="2"/>
              <a:buChar char="u"/>
            </a:pPr>
            <a:r>
              <a:rPr lang="zh-CN" altLang="en-US" sz="3200" dirty="0">
                <a:latin typeface="+mj-ea"/>
                <a:ea typeface="+mj-ea"/>
              </a:rPr>
              <a:t>边缘检测：</a:t>
            </a:r>
            <a:endParaRPr lang="en-US" altLang="zh-CN" sz="3200" dirty="0">
              <a:latin typeface="+mj-ea"/>
              <a:ea typeface="+mj-ea"/>
            </a:endParaRPr>
          </a:p>
          <a:p>
            <a:pPr>
              <a:lnSpc>
                <a:spcPct val="150000"/>
              </a:lnSpc>
              <a:buSzPct val="100000"/>
            </a:pPr>
            <a:r>
              <a:rPr lang="en-US" altLang="zh-CN" sz="3200" dirty="0">
                <a:latin typeface="+mj-ea"/>
                <a:ea typeface="+mj-ea"/>
              </a:rPr>
              <a:t>Canny Algorithm</a:t>
            </a:r>
            <a:r>
              <a:rPr lang="zh-CN" altLang="en-US" sz="3200" dirty="0">
                <a:latin typeface="+mj-ea"/>
                <a:ea typeface="+mj-ea"/>
              </a:rPr>
              <a:t> 算法，用于检测边缘的初始集合</a:t>
            </a:r>
            <a:endParaRPr lang="en-US" altLang="zh-CN" sz="3200" dirty="0">
              <a:latin typeface="+mj-ea"/>
              <a:ea typeface="+mj-ea"/>
            </a:endParaRPr>
          </a:p>
          <a:p>
            <a:pPr>
              <a:lnSpc>
                <a:spcPct val="150000"/>
              </a:lnSpc>
              <a:buSzPct val="100000"/>
            </a:pPr>
            <a:r>
              <a:rPr lang="zh-CN" altLang="en-US" sz="3200" dirty="0">
                <a:latin typeface="+mj-ea"/>
                <a:ea typeface="+mj-ea"/>
              </a:rPr>
              <a:t>在</a:t>
            </a:r>
            <a:r>
              <a:rPr lang="en-US" altLang="zh-CN" sz="3200" dirty="0">
                <a:latin typeface="+mj-ea"/>
                <a:ea typeface="+mj-ea"/>
              </a:rPr>
              <a:t>OpenCV</a:t>
            </a:r>
            <a:r>
              <a:rPr lang="zh-CN" altLang="en-US" sz="3200" dirty="0">
                <a:latin typeface="+mj-ea"/>
                <a:ea typeface="+mj-ea"/>
              </a:rPr>
              <a:t>中，首先使用</a:t>
            </a:r>
            <a:r>
              <a:rPr lang="en-US" altLang="zh-CN" sz="3200" dirty="0">
                <a:latin typeface="+mj-ea"/>
                <a:ea typeface="+mj-ea"/>
              </a:rPr>
              <a:t>cv2.Canny()</a:t>
            </a:r>
            <a:r>
              <a:rPr lang="zh-CN" altLang="en-US" sz="3200" dirty="0">
                <a:latin typeface="+mj-ea"/>
                <a:ea typeface="+mj-ea"/>
              </a:rPr>
              <a:t>方法将图像转化为二值图，得到二值图后，使用</a:t>
            </a:r>
            <a:r>
              <a:rPr lang="en-US" altLang="zh-CN" sz="3200" dirty="0">
                <a:latin typeface="+mj-ea"/>
                <a:ea typeface="+mj-ea"/>
              </a:rPr>
              <a:t>cv2.findContours()</a:t>
            </a:r>
            <a:r>
              <a:rPr lang="zh-CN" altLang="en-US" sz="3200" dirty="0">
                <a:latin typeface="+mj-ea"/>
                <a:ea typeface="+mj-ea"/>
              </a:rPr>
              <a:t>方法得到找到的轮廓</a:t>
            </a:r>
            <a:r>
              <a:rPr lang="en-US" altLang="zh-CN" sz="3200" dirty="0">
                <a:latin typeface="+mj-ea"/>
                <a:ea typeface="+mj-ea"/>
              </a:rPr>
              <a:t>contours</a:t>
            </a:r>
          </a:p>
        </p:txBody>
      </p:sp>
    </p:spTree>
    <p:extLst>
      <p:ext uri="{BB962C8B-B14F-4D97-AF65-F5344CB8AC3E}">
        <p14:creationId xmlns:p14="http://schemas.microsoft.com/office/powerpoint/2010/main" val="5226621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8164415"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GUI Element Extraction</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047290"/>
            <a:ext cx="11329485" cy="3701526"/>
          </a:xfrm>
          <a:prstGeom prst="rect">
            <a:avLst/>
          </a:prstGeom>
          <a:noFill/>
        </p:spPr>
        <p:txBody>
          <a:bodyPr wrap="square" rtlCol="0">
            <a:spAutoFit/>
          </a:bodyPr>
          <a:lstStyle/>
          <a:p>
            <a:pPr>
              <a:lnSpc>
                <a:spcPct val="150000"/>
              </a:lnSpc>
              <a:buSzPct val="200000"/>
            </a:pPr>
            <a:r>
              <a:rPr lang="zh-CN" altLang="en-US" sz="3200" dirty="0">
                <a:latin typeface="+mj-ea"/>
                <a:ea typeface="+mj-ea"/>
              </a:rPr>
              <a:t>元素分类：</a:t>
            </a:r>
            <a:endParaRPr lang="en-US" altLang="zh-CN" sz="3200" dirty="0">
              <a:latin typeface="+mj-ea"/>
              <a:ea typeface="+mj-ea"/>
            </a:endParaRPr>
          </a:p>
          <a:p>
            <a:pPr marL="457200" indent="-457200">
              <a:lnSpc>
                <a:spcPct val="150000"/>
              </a:lnSpc>
              <a:buSzPct val="100000"/>
              <a:buFont typeface="Wingdings" panose="05000000000000000000" pitchFamily="2" charset="2"/>
              <a:buChar char="u"/>
            </a:pPr>
            <a:r>
              <a:rPr lang="en-US" altLang="zh-CN" sz="3200" dirty="0">
                <a:latin typeface="+mj-ea"/>
                <a:ea typeface="+mj-ea"/>
              </a:rPr>
              <a:t>OCR</a:t>
            </a:r>
            <a:r>
              <a:rPr lang="zh-CN" altLang="en-US" sz="3200" dirty="0">
                <a:latin typeface="+mj-ea"/>
                <a:ea typeface="+mj-ea"/>
              </a:rPr>
              <a:t>技术：</a:t>
            </a:r>
            <a:endParaRPr lang="en-US" altLang="zh-CN" sz="3200" dirty="0">
              <a:latin typeface="+mj-ea"/>
              <a:ea typeface="+mj-ea"/>
            </a:endParaRPr>
          </a:p>
          <a:p>
            <a:pPr>
              <a:lnSpc>
                <a:spcPct val="150000"/>
              </a:lnSpc>
              <a:buSzPct val="100000"/>
            </a:pPr>
            <a:r>
              <a:rPr lang="zh-CN" altLang="en-US" sz="3200" dirty="0">
                <a:latin typeface="+mj-ea"/>
                <a:ea typeface="+mj-ea"/>
              </a:rPr>
              <a:t>光学字符识别，也是</a:t>
            </a:r>
            <a:r>
              <a:rPr lang="en-US" altLang="zh-CN" sz="3200" dirty="0">
                <a:latin typeface="+mj-ea"/>
                <a:ea typeface="+mj-ea"/>
              </a:rPr>
              <a:t>CV</a:t>
            </a:r>
            <a:r>
              <a:rPr lang="zh-CN" altLang="en-US" sz="3200" dirty="0">
                <a:latin typeface="+mj-ea"/>
                <a:ea typeface="+mj-ea"/>
              </a:rPr>
              <a:t>技术，利用此技术从截屏中识别文本，通过对比识别出的轮廓位置和大小与提取的文本是否匹配，判断提取的元素轮廓是文本还是图形。</a:t>
            </a:r>
            <a:endParaRPr lang="en-US" altLang="zh-CN" sz="3200" dirty="0">
              <a:latin typeface="+mj-ea"/>
              <a:ea typeface="+mj-ea"/>
            </a:endParaRPr>
          </a:p>
        </p:txBody>
      </p:sp>
    </p:spTree>
    <p:extLst>
      <p:ext uri="{BB962C8B-B14F-4D97-AF65-F5344CB8AC3E}">
        <p14:creationId xmlns:p14="http://schemas.microsoft.com/office/powerpoint/2010/main" val="29906477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8164415"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GUI Element Extraction</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047290"/>
            <a:ext cx="11329485" cy="5178854"/>
          </a:xfrm>
          <a:prstGeom prst="rect">
            <a:avLst/>
          </a:prstGeom>
          <a:noFill/>
        </p:spPr>
        <p:txBody>
          <a:bodyPr wrap="square" rtlCol="0">
            <a:spAutoFit/>
          </a:bodyPr>
          <a:lstStyle/>
          <a:p>
            <a:pPr>
              <a:lnSpc>
                <a:spcPct val="150000"/>
              </a:lnSpc>
              <a:buSzPct val="200000"/>
            </a:pPr>
            <a:r>
              <a:rPr lang="zh-CN" altLang="en-US" sz="3200" dirty="0">
                <a:latin typeface="+mj-ea"/>
                <a:ea typeface="+mj-ea"/>
              </a:rPr>
              <a:t>元素分类：</a:t>
            </a:r>
            <a:endParaRPr lang="en-US" altLang="zh-CN" sz="3200" dirty="0">
              <a:latin typeface="+mj-ea"/>
              <a:ea typeface="+mj-ea"/>
            </a:endParaRPr>
          </a:p>
          <a:p>
            <a:pPr marL="457200" indent="-457200">
              <a:lnSpc>
                <a:spcPct val="150000"/>
              </a:lnSpc>
              <a:buSzPct val="100000"/>
              <a:buFont typeface="Wingdings" panose="05000000000000000000" pitchFamily="2" charset="2"/>
              <a:buChar char="u"/>
            </a:pPr>
            <a:r>
              <a:rPr lang="en-US" altLang="zh-CN" sz="3200" dirty="0">
                <a:latin typeface="+mj-ea"/>
                <a:ea typeface="+mj-ea"/>
              </a:rPr>
              <a:t>OCR</a:t>
            </a:r>
            <a:r>
              <a:rPr lang="zh-CN" altLang="en-US" sz="3200" dirty="0">
                <a:latin typeface="+mj-ea"/>
                <a:ea typeface="+mj-ea"/>
              </a:rPr>
              <a:t>技术：</a:t>
            </a:r>
            <a:endParaRPr lang="en-US" altLang="zh-CN" sz="3200" dirty="0">
              <a:latin typeface="+mj-ea"/>
              <a:ea typeface="+mj-ea"/>
            </a:endParaRPr>
          </a:p>
          <a:p>
            <a:pPr>
              <a:lnSpc>
                <a:spcPct val="150000"/>
              </a:lnSpc>
              <a:buSzPct val="100000"/>
            </a:pPr>
            <a:r>
              <a:rPr lang="zh-CN" altLang="en-US" sz="3200" dirty="0">
                <a:solidFill>
                  <a:schemeClr val="accent2"/>
                </a:solidFill>
                <a:latin typeface="+mj-ea"/>
                <a:ea typeface="+mj-ea"/>
              </a:rPr>
              <a:t>针对夜间模式（护眼模式）下的文本识别：</a:t>
            </a:r>
            <a:endParaRPr lang="en-US" altLang="zh-CN" sz="3200" dirty="0">
              <a:solidFill>
                <a:schemeClr val="accent2"/>
              </a:solidFill>
              <a:latin typeface="+mj-ea"/>
              <a:ea typeface="+mj-ea"/>
            </a:endParaRPr>
          </a:p>
          <a:p>
            <a:pPr>
              <a:lnSpc>
                <a:spcPct val="150000"/>
              </a:lnSpc>
              <a:buSzPct val="100000"/>
            </a:pPr>
            <a:r>
              <a:rPr lang="zh-CN" altLang="en-US" sz="3200" dirty="0">
                <a:latin typeface="+mj-ea"/>
                <a:ea typeface="+mj-ea"/>
              </a:rPr>
              <a:t>文本颜色比背景颜色更浅的图像，是移动应用上常见的情况，例如夜间时手机开启夜间模式，则屏幕整体颜色变深。</a:t>
            </a:r>
            <a:endParaRPr lang="en-US" altLang="zh-CN" sz="3200" dirty="0">
              <a:latin typeface="+mj-ea"/>
              <a:ea typeface="+mj-ea"/>
            </a:endParaRPr>
          </a:p>
          <a:p>
            <a:pPr>
              <a:lnSpc>
                <a:spcPct val="150000"/>
              </a:lnSpc>
              <a:buSzPct val="100000"/>
            </a:pPr>
            <a:r>
              <a:rPr lang="zh-CN" altLang="en-US" sz="3200" dirty="0">
                <a:latin typeface="+mj-ea"/>
                <a:ea typeface="+mj-ea"/>
              </a:rPr>
              <a:t>在进行</a:t>
            </a:r>
            <a:r>
              <a:rPr lang="en-US" altLang="zh-CN" sz="3200" dirty="0">
                <a:latin typeface="+mj-ea"/>
                <a:ea typeface="+mj-ea"/>
              </a:rPr>
              <a:t>OCR</a:t>
            </a:r>
            <a:r>
              <a:rPr lang="zh-CN" altLang="en-US" sz="3200" dirty="0">
                <a:latin typeface="+mj-ea"/>
                <a:ea typeface="+mj-ea"/>
              </a:rPr>
              <a:t>识别前，需要计算所有像素点</a:t>
            </a:r>
            <a:r>
              <a:rPr lang="en-US" altLang="zh-CN" sz="3200" dirty="0">
                <a:latin typeface="+mj-ea"/>
                <a:ea typeface="+mj-ea"/>
              </a:rPr>
              <a:t>RGB</a:t>
            </a:r>
            <a:r>
              <a:rPr lang="zh-CN" altLang="en-US" sz="3200" dirty="0">
                <a:latin typeface="+mj-ea"/>
                <a:ea typeface="+mj-ea"/>
              </a:rPr>
              <a:t>平均值，若小于一个阈值（</a:t>
            </a:r>
            <a:r>
              <a:rPr lang="en-US" altLang="zh-CN" sz="3200" dirty="0">
                <a:latin typeface="+mj-ea"/>
                <a:ea typeface="+mj-ea"/>
              </a:rPr>
              <a:t>150</a:t>
            </a:r>
            <a:r>
              <a:rPr lang="zh-CN" altLang="en-US" sz="3200" dirty="0">
                <a:latin typeface="+mj-ea"/>
                <a:ea typeface="+mj-ea"/>
              </a:rPr>
              <a:t>）则需要将其转化为负片后传给</a:t>
            </a:r>
            <a:r>
              <a:rPr lang="en-US" altLang="zh-CN" sz="3200" dirty="0">
                <a:latin typeface="+mj-ea"/>
                <a:ea typeface="+mj-ea"/>
              </a:rPr>
              <a:t>OCR</a:t>
            </a:r>
            <a:r>
              <a:rPr lang="zh-CN" altLang="en-US" sz="3200" dirty="0">
                <a:latin typeface="+mj-ea"/>
                <a:ea typeface="+mj-ea"/>
              </a:rPr>
              <a:t>。</a:t>
            </a:r>
            <a:endParaRPr lang="en-US" altLang="zh-CN" sz="3200" dirty="0">
              <a:latin typeface="+mj-ea"/>
              <a:ea typeface="+mj-ea"/>
            </a:endParaRPr>
          </a:p>
        </p:txBody>
      </p:sp>
      <p:sp>
        <p:nvSpPr>
          <p:cNvPr id="3" name="矩形 2">
            <a:extLst>
              <a:ext uri="{FF2B5EF4-FFF2-40B4-BE49-F238E27FC236}">
                <a16:creationId xmlns:a16="http://schemas.microsoft.com/office/drawing/2014/main" id="{A8519104-09BB-4E1F-84A5-BCBE6092371B}"/>
              </a:ext>
            </a:extLst>
          </p:cNvPr>
          <p:cNvSpPr/>
          <p:nvPr/>
        </p:nvSpPr>
        <p:spPr>
          <a:xfrm rot="20676495">
            <a:off x="6447482" y="1045329"/>
            <a:ext cx="5724645" cy="923330"/>
          </a:xfrm>
          <a:prstGeom prst="rect">
            <a:avLst/>
          </a:prstGeom>
          <a:noFill/>
        </p:spPr>
        <p:txBody>
          <a:bodyPr wrap="none" lIns="91440" tIns="45720" rIns="91440" bIns="45720">
            <a:spAutoFit/>
          </a:bodyPr>
          <a:lstStyle/>
          <a:p>
            <a:pPr algn="ctr"/>
            <a:r>
              <a:rPr lang="zh-CN" altLang="en-US" sz="5400" b="0" cap="none" spc="0" dirty="0">
                <a:ln w="0"/>
                <a:solidFill>
                  <a:srgbClr val="FF0000"/>
                </a:solidFill>
                <a:effectLst>
                  <a:outerShdw blurRad="38100" dist="25400" dir="5400000" algn="ctr" rotWithShape="0">
                    <a:srgbClr val="6E747A">
                      <a:alpha val="43000"/>
                    </a:srgbClr>
                  </a:outerShdw>
                </a:effectLst>
              </a:rPr>
              <a:t>比较费时的一步！</a:t>
            </a:r>
          </a:p>
        </p:txBody>
      </p:sp>
    </p:spTree>
    <p:extLst>
      <p:ext uri="{BB962C8B-B14F-4D97-AF65-F5344CB8AC3E}">
        <p14:creationId xmlns:p14="http://schemas.microsoft.com/office/powerpoint/2010/main" val="897806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7713971"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GUI Element Matching</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2686232"/>
            <a:ext cx="11329485" cy="1485535"/>
          </a:xfrm>
          <a:prstGeom prst="rect">
            <a:avLst/>
          </a:prstGeom>
          <a:noFill/>
        </p:spPr>
        <p:txBody>
          <a:bodyPr wrap="square" rtlCol="0">
            <a:spAutoFit/>
          </a:bodyPr>
          <a:lstStyle/>
          <a:p>
            <a:pPr>
              <a:lnSpc>
                <a:spcPct val="150000"/>
              </a:lnSpc>
              <a:buSzPct val="200000"/>
            </a:pPr>
            <a:r>
              <a:rPr lang="zh-CN" altLang="en-US" sz="3200" dirty="0">
                <a:latin typeface="+mj-ea"/>
                <a:ea typeface="+mj-ea"/>
              </a:rPr>
              <a:t>提取</a:t>
            </a:r>
            <a:r>
              <a:rPr lang="en-US" altLang="zh-CN" sz="3200" dirty="0">
                <a:latin typeface="+mj-ea"/>
                <a:ea typeface="+mj-ea"/>
              </a:rPr>
              <a:t>GUI</a:t>
            </a:r>
            <a:r>
              <a:rPr lang="zh-CN" altLang="en-US" sz="3200" dirty="0">
                <a:latin typeface="+mj-ea"/>
                <a:ea typeface="+mj-ea"/>
              </a:rPr>
              <a:t>元素并分类后，进行对比，判断元素间是否匹配</a:t>
            </a:r>
            <a:endParaRPr lang="en-US" altLang="zh-CN" sz="3200" dirty="0">
              <a:latin typeface="+mj-ea"/>
              <a:ea typeface="+mj-ea"/>
            </a:endParaRPr>
          </a:p>
          <a:p>
            <a:pPr>
              <a:lnSpc>
                <a:spcPct val="150000"/>
              </a:lnSpc>
              <a:buSzPct val="200000"/>
            </a:pPr>
            <a:r>
              <a:rPr lang="zh-CN" altLang="en-US" sz="3200" dirty="0">
                <a:latin typeface="+mj-ea"/>
                <a:ea typeface="+mj-ea"/>
              </a:rPr>
              <a:t>是判断“</a:t>
            </a:r>
            <a:r>
              <a:rPr lang="zh-CN" altLang="en-US" sz="3200" dirty="0">
                <a:solidFill>
                  <a:schemeClr val="accent2"/>
                </a:solidFill>
                <a:latin typeface="+mj-ea"/>
                <a:ea typeface="+mj-ea"/>
              </a:rPr>
              <a:t>意图</a:t>
            </a:r>
            <a:r>
              <a:rPr lang="zh-CN" altLang="en-US" sz="3200" dirty="0">
                <a:latin typeface="+mj-ea"/>
                <a:ea typeface="+mj-ea"/>
              </a:rPr>
              <a:t>”是否得以保留的重要依据！</a:t>
            </a:r>
            <a:endParaRPr lang="en-US" altLang="zh-CN" sz="3200" dirty="0">
              <a:latin typeface="+mj-ea"/>
              <a:ea typeface="+mj-ea"/>
            </a:endParaRPr>
          </a:p>
        </p:txBody>
      </p:sp>
    </p:spTree>
    <p:extLst>
      <p:ext uri="{BB962C8B-B14F-4D97-AF65-F5344CB8AC3E}">
        <p14:creationId xmlns:p14="http://schemas.microsoft.com/office/powerpoint/2010/main" val="4124783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7713971"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GUI Element Matching</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31257" y="1189129"/>
            <a:ext cx="11329485" cy="1485535"/>
          </a:xfrm>
          <a:prstGeom prst="rect">
            <a:avLst/>
          </a:prstGeom>
          <a:noFill/>
        </p:spPr>
        <p:txBody>
          <a:bodyPr wrap="square" rtlCol="0">
            <a:spAutoFit/>
          </a:bodyPr>
          <a:lstStyle/>
          <a:p>
            <a:pPr>
              <a:lnSpc>
                <a:spcPct val="150000"/>
              </a:lnSpc>
              <a:buSzPct val="200000"/>
            </a:pPr>
            <a:r>
              <a:rPr lang="zh-CN" altLang="en-US" sz="3200" dirty="0">
                <a:latin typeface="+mj-ea"/>
                <a:ea typeface="+mj-ea"/>
              </a:rPr>
              <a:t>文本元素匹配</a:t>
            </a:r>
            <a:r>
              <a:rPr lang="en-US" altLang="zh-CN" sz="3200" dirty="0">
                <a:latin typeface="+mj-ea"/>
                <a:ea typeface="+mj-ea"/>
              </a:rPr>
              <a:t>——</a:t>
            </a:r>
            <a:r>
              <a:rPr lang="zh-CN" altLang="en-US" sz="3200" dirty="0">
                <a:latin typeface="+mj-ea"/>
                <a:ea typeface="+mj-ea"/>
              </a:rPr>
              <a:t>基于两文本元素间对应文本的相似度</a:t>
            </a:r>
            <a:endParaRPr lang="en-US" altLang="zh-CN" sz="3200" dirty="0">
              <a:latin typeface="+mj-ea"/>
              <a:ea typeface="+mj-ea"/>
            </a:endParaRPr>
          </a:p>
          <a:p>
            <a:pPr>
              <a:lnSpc>
                <a:spcPct val="150000"/>
              </a:lnSpc>
              <a:buSzPct val="200000"/>
            </a:pPr>
            <a:endParaRPr lang="en-US" altLang="zh-CN" sz="3200" dirty="0">
              <a:latin typeface="+mj-ea"/>
              <a:ea typeface="+mj-ea"/>
            </a:endParaRPr>
          </a:p>
        </p:txBody>
      </p:sp>
      <p:pic>
        <p:nvPicPr>
          <p:cNvPr id="4" name="图片 3">
            <a:extLst>
              <a:ext uri="{FF2B5EF4-FFF2-40B4-BE49-F238E27FC236}">
                <a16:creationId xmlns:a16="http://schemas.microsoft.com/office/drawing/2014/main" id="{1C7FB95F-A519-43D1-A8CF-AA1FC5DED49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378" y="2137133"/>
            <a:ext cx="6746018" cy="537531"/>
          </a:xfrm>
          <a:prstGeom prst="rect">
            <a:avLst/>
          </a:prstGeom>
        </p:spPr>
      </p:pic>
      <p:sp>
        <p:nvSpPr>
          <p:cNvPr id="10" name="文本框 9">
            <a:extLst>
              <a:ext uri="{FF2B5EF4-FFF2-40B4-BE49-F238E27FC236}">
                <a16:creationId xmlns:a16="http://schemas.microsoft.com/office/drawing/2014/main" id="{DEBA2565-7B96-4B2D-8E6B-9F13EA1E8494}"/>
              </a:ext>
            </a:extLst>
          </p:cNvPr>
          <p:cNvSpPr txBox="1"/>
          <p:nvPr/>
        </p:nvSpPr>
        <p:spPr>
          <a:xfrm>
            <a:off x="431257" y="2707130"/>
            <a:ext cx="11329485" cy="3701526"/>
          </a:xfrm>
          <a:prstGeom prst="rect">
            <a:avLst/>
          </a:prstGeom>
          <a:noFill/>
        </p:spPr>
        <p:txBody>
          <a:bodyPr wrap="square" rtlCol="0">
            <a:spAutoFit/>
          </a:bodyPr>
          <a:lstStyle/>
          <a:p>
            <a:pPr>
              <a:lnSpc>
                <a:spcPct val="150000"/>
              </a:lnSpc>
              <a:buSzPct val="200000"/>
            </a:pPr>
            <a:r>
              <a:rPr lang="zh-CN" altLang="en-US" sz="3200" dirty="0">
                <a:latin typeface="+mj-ea"/>
                <a:ea typeface="+mj-ea"/>
              </a:rPr>
              <a:t>若</a:t>
            </a:r>
            <a:r>
              <a:rPr lang="en-US" altLang="zh-CN" sz="3200" dirty="0">
                <a:latin typeface="+mj-ea"/>
                <a:ea typeface="+mj-ea"/>
              </a:rPr>
              <a:t>sim</a:t>
            </a:r>
            <a:r>
              <a:rPr lang="zh-CN" altLang="en-US" sz="3200" dirty="0">
                <a:latin typeface="+mj-ea"/>
                <a:ea typeface="+mj-ea"/>
              </a:rPr>
              <a:t>值大于等于一个</a:t>
            </a:r>
            <a:r>
              <a:rPr lang="zh-CN" altLang="en-US" sz="3200" dirty="0">
                <a:solidFill>
                  <a:schemeClr val="accent2"/>
                </a:solidFill>
                <a:latin typeface="+mj-ea"/>
                <a:ea typeface="+mj-ea"/>
              </a:rPr>
              <a:t>阈值</a:t>
            </a:r>
            <a:r>
              <a:rPr lang="zh-CN" altLang="en-US" sz="3200" dirty="0">
                <a:latin typeface="+mj-ea"/>
                <a:ea typeface="+mj-ea"/>
              </a:rPr>
              <a:t>，则认为两文本相匹配</a:t>
            </a:r>
            <a:endParaRPr lang="en-US" altLang="zh-CN" sz="3200" dirty="0">
              <a:latin typeface="+mj-ea"/>
              <a:ea typeface="+mj-ea"/>
            </a:endParaRPr>
          </a:p>
          <a:p>
            <a:pPr>
              <a:lnSpc>
                <a:spcPct val="150000"/>
              </a:lnSpc>
              <a:buSzPct val="200000"/>
            </a:pPr>
            <a:r>
              <a:rPr lang="zh-CN" altLang="en-US" sz="3200" dirty="0">
                <a:solidFill>
                  <a:schemeClr val="accent2"/>
                </a:solidFill>
                <a:latin typeface="+mj-ea"/>
                <a:ea typeface="+mj-ea"/>
              </a:rPr>
              <a:t>阈值</a:t>
            </a:r>
            <a:r>
              <a:rPr lang="zh-CN" altLang="en-US" sz="3200" dirty="0">
                <a:latin typeface="+mj-ea"/>
                <a:ea typeface="+mj-ea"/>
              </a:rPr>
              <a:t>默认取</a:t>
            </a:r>
            <a:r>
              <a:rPr lang="en-US" altLang="zh-CN" sz="3200" dirty="0">
                <a:latin typeface="+mj-ea"/>
                <a:ea typeface="+mj-ea"/>
              </a:rPr>
              <a:t>0.4</a:t>
            </a:r>
            <a:r>
              <a:rPr lang="zh-CN" altLang="en-US" sz="3200" dirty="0">
                <a:latin typeface="+mj-ea"/>
                <a:ea typeface="+mj-ea"/>
              </a:rPr>
              <a:t>，具体有两个原因：</a:t>
            </a:r>
            <a:endParaRPr lang="en-US" altLang="zh-CN" sz="3200" dirty="0">
              <a:latin typeface="+mj-ea"/>
              <a:ea typeface="+mj-ea"/>
            </a:endParaRPr>
          </a:p>
          <a:p>
            <a:pPr marL="457200" indent="-457200">
              <a:lnSpc>
                <a:spcPct val="150000"/>
              </a:lnSpc>
              <a:buSzPct val="100000"/>
              <a:buFont typeface="Wingdings" panose="05000000000000000000" pitchFamily="2" charset="2"/>
              <a:buChar char="u"/>
            </a:pPr>
            <a:r>
              <a:rPr lang="zh-CN" altLang="en-US" sz="3200" dirty="0">
                <a:latin typeface="+mj-ea"/>
                <a:ea typeface="+mj-ea"/>
              </a:rPr>
              <a:t>许多文本只包含几个单词，一个单词不同就会导致</a:t>
            </a:r>
            <a:r>
              <a:rPr lang="en-US" altLang="zh-CN" sz="3200" dirty="0">
                <a:latin typeface="+mj-ea"/>
                <a:ea typeface="+mj-ea"/>
              </a:rPr>
              <a:t>sim</a:t>
            </a:r>
            <a:r>
              <a:rPr lang="zh-CN" altLang="en-US" sz="3200" dirty="0">
                <a:latin typeface="+mj-ea"/>
                <a:ea typeface="+mj-ea"/>
              </a:rPr>
              <a:t>很小</a:t>
            </a:r>
            <a:endParaRPr lang="en-US" altLang="zh-CN" sz="3200" dirty="0">
              <a:latin typeface="+mj-ea"/>
              <a:ea typeface="+mj-ea"/>
            </a:endParaRPr>
          </a:p>
          <a:p>
            <a:pPr marL="457200" indent="-457200">
              <a:lnSpc>
                <a:spcPct val="150000"/>
              </a:lnSpc>
              <a:buSzPct val="100000"/>
              <a:buFont typeface="Wingdings" panose="05000000000000000000" pitchFamily="2" charset="2"/>
              <a:buChar char="u"/>
            </a:pPr>
            <a:r>
              <a:rPr lang="zh-CN" altLang="en-US" sz="3200" dirty="0">
                <a:latin typeface="+mj-ea"/>
                <a:ea typeface="+mj-ea"/>
              </a:rPr>
              <a:t>开发者往往会将不同元素文本设为不同，以减少用户混淆，这会导致不同元素之间相似度较小</a:t>
            </a:r>
            <a:endParaRPr lang="en-US" altLang="zh-CN" sz="3200" dirty="0">
              <a:latin typeface="+mj-ea"/>
              <a:ea typeface="+mj-ea"/>
            </a:endParaRPr>
          </a:p>
        </p:txBody>
      </p:sp>
      <p:sp>
        <p:nvSpPr>
          <p:cNvPr id="11" name="矩形 10">
            <a:extLst>
              <a:ext uri="{FF2B5EF4-FFF2-40B4-BE49-F238E27FC236}">
                <a16:creationId xmlns:a16="http://schemas.microsoft.com/office/drawing/2014/main" id="{AB6300E0-0A7F-40A6-91E6-E62E0FF63EBF}"/>
              </a:ext>
            </a:extLst>
          </p:cNvPr>
          <p:cNvSpPr/>
          <p:nvPr/>
        </p:nvSpPr>
        <p:spPr>
          <a:xfrm rot="20619176">
            <a:off x="7826152" y="3244462"/>
            <a:ext cx="4801315" cy="646331"/>
          </a:xfrm>
          <a:prstGeom prst="rect">
            <a:avLst/>
          </a:prstGeom>
          <a:noFill/>
        </p:spPr>
        <p:txBody>
          <a:bodyPr wrap="none" lIns="91440" tIns="45720" rIns="91440" bIns="45720">
            <a:spAutoFit/>
          </a:bodyPr>
          <a:lstStyle/>
          <a:p>
            <a:pPr algn="ctr"/>
            <a:r>
              <a:rPr lang="zh-CN" altLang="en-US" sz="3600" b="0" cap="none" spc="0" dirty="0">
                <a:ln w="0"/>
                <a:solidFill>
                  <a:srgbClr val="FF0000"/>
                </a:solidFill>
                <a:effectLst>
                  <a:outerShdw blurRad="38100" dist="25400" dir="5400000" algn="ctr" rotWithShape="0">
                    <a:srgbClr val="6E747A">
                      <a:alpha val="43000"/>
                    </a:srgbClr>
                  </a:outerShdw>
                </a:effectLst>
              </a:rPr>
              <a:t>不能太大也不能太小！</a:t>
            </a:r>
          </a:p>
        </p:txBody>
      </p:sp>
    </p:spTree>
    <p:extLst>
      <p:ext uri="{BB962C8B-B14F-4D97-AF65-F5344CB8AC3E}">
        <p14:creationId xmlns:p14="http://schemas.microsoft.com/office/powerpoint/2010/main" val="3307199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7713971"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GUI Element Matching</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189129"/>
            <a:ext cx="11329485" cy="2962862"/>
          </a:xfrm>
          <a:prstGeom prst="rect">
            <a:avLst/>
          </a:prstGeom>
          <a:noFill/>
        </p:spPr>
        <p:txBody>
          <a:bodyPr wrap="square" rtlCol="0">
            <a:spAutoFit/>
          </a:bodyPr>
          <a:lstStyle/>
          <a:p>
            <a:pPr>
              <a:lnSpc>
                <a:spcPct val="150000"/>
              </a:lnSpc>
              <a:buSzPct val="200000"/>
            </a:pPr>
            <a:r>
              <a:rPr lang="zh-CN" altLang="en-US" sz="3200" dirty="0">
                <a:latin typeface="+mj-ea"/>
                <a:ea typeface="+mj-ea"/>
              </a:rPr>
              <a:t>图形元素匹配</a:t>
            </a:r>
            <a:r>
              <a:rPr lang="en-US" altLang="zh-CN" sz="3200" dirty="0">
                <a:latin typeface="+mj-ea"/>
                <a:ea typeface="+mj-ea"/>
              </a:rPr>
              <a:t>——</a:t>
            </a:r>
            <a:r>
              <a:rPr lang="zh-CN" altLang="en-US" sz="3200" dirty="0">
                <a:latin typeface="+mj-ea"/>
                <a:ea typeface="+mj-ea"/>
              </a:rPr>
              <a:t>基于</a:t>
            </a:r>
            <a:r>
              <a:rPr lang="en-US" altLang="zh-CN" sz="3200" dirty="0">
                <a:latin typeface="+mj-ea"/>
                <a:ea typeface="+mj-ea"/>
              </a:rPr>
              <a:t>SIFT</a:t>
            </a:r>
            <a:r>
              <a:rPr lang="zh-CN" altLang="en-US" sz="3200" dirty="0">
                <a:latin typeface="+mj-ea"/>
                <a:ea typeface="+mj-ea"/>
              </a:rPr>
              <a:t>：</a:t>
            </a:r>
            <a:endParaRPr lang="en-US" altLang="zh-CN" sz="3200" dirty="0">
              <a:latin typeface="+mj-ea"/>
              <a:ea typeface="+mj-ea"/>
            </a:endParaRPr>
          </a:p>
          <a:p>
            <a:pPr>
              <a:lnSpc>
                <a:spcPct val="150000"/>
              </a:lnSpc>
              <a:buSzPct val="200000"/>
            </a:pPr>
            <a:r>
              <a:rPr lang="en-US" altLang="zh-CN" sz="3200" dirty="0">
                <a:latin typeface="+mj-ea"/>
                <a:ea typeface="+mj-ea"/>
              </a:rPr>
              <a:t>SIFT——</a:t>
            </a:r>
            <a:r>
              <a:rPr lang="zh-CN" altLang="en-US" sz="3200" dirty="0">
                <a:latin typeface="+mj-ea"/>
                <a:ea typeface="+mj-ea"/>
              </a:rPr>
              <a:t>尺度不变特征变换，是一种</a:t>
            </a:r>
            <a:r>
              <a:rPr lang="en-US" altLang="zh-CN" sz="3200" dirty="0">
                <a:latin typeface="+mj-ea"/>
                <a:ea typeface="+mj-ea"/>
              </a:rPr>
              <a:t>CV</a:t>
            </a:r>
            <a:r>
              <a:rPr lang="zh-CN" altLang="en-US" sz="3200" dirty="0">
                <a:latin typeface="+mj-ea"/>
                <a:ea typeface="+mj-ea"/>
              </a:rPr>
              <a:t>技术，从截屏中提取特征描述符，基于两个图像共有的特征描述符数量来衡量两图相似度，</a:t>
            </a:r>
            <a:r>
              <a:rPr lang="en-US" altLang="zh-CN" sz="3200" dirty="0">
                <a:latin typeface="+mj-ea"/>
                <a:ea typeface="+mj-ea"/>
              </a:rPr>
              <a:t>SIFT</a:t>
            </a:r>
            <a:r>
              <a:rPr lang="zh-CN" altLang="en-US" sz="3200" dirty="0">
                <a:latin typeface="+mj-ea"/>
                <a:ea typeface="+mj-ea"/>
              </a:rPr>
              <a:t>特征描述符对均匀的尺度和方向来说是不变的。</a:t>
            </a:r>
            <a:endParaRPr lang="en-US" altLang="zh-CN" sz="3200" dirty="0">
              <a:latin typeface="+mj-ea"/>
              <a:ea typeface="+mj-ea"/>
            </a:endParaRPr>
          </a:p>
        </p:txBody>
      </p:sp>
    </p:spTree>
    <p:extLst>
      <p:ext uri="{BB962C8B-B14F-4D97-AF65-F5344CB8AC3E}">
        <p14:creationId xmlns:p14="http://schemas.microsoft.com/office/powerpoint/2010/main" val="3835628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7713971"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GUI Element Matching</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189129"/>
            <a:ext cx="11329485" cy="2962862"/>
          </a:xfrm>
          <a:prstGeom prst="rect">
            <a:avLst/>
          </a:prstGeom>
          <a:noFill/>
        </p:spPr>
        <p:txBody>
          <a:bodyPr wrap="square" rtlCol="0">
            <a:spAutoFit/>
          </a:bodyPr>
          <a:lstStyle/>
          <a:p>
            <a:pPr>
              <a:lnSpc>
                <a:spcPct val="150000"/>
              </a:lnSpc>
              <a:buSzPct val="200000"/>
            </a:pPr>
            <a:r>
              <a:rPr lang="zh-CN" altLang="en-US" sz="3200" dirty="0">
                <a:latin typeface="+mj-ea"/>
                <a:ea typeface="+mj-ea"/>
              </a:rPr>
              <a:t>图形元素匹配</a:t>
            </a:r>
            <a:r>
              <a:rPr lang="en-US" altLang="zh-CN" sz="3200" dirty="0">
                <a:latin typeface="+mj-ea"/>
                <a:ea typeface="+mj-ea"/>
              </a:rPr>
              <a:t>——</a:t>
            </a:r>
            <a:r>
              <a:rPr lang="zh-CN" altLang="en-US" sz="3200" dirty="0">
                <a:latin typeface="+mj-ea"/>
                <a:ea typeface="+mj-ea"/>
              </a:rPr>
              <a:t>基于</a:t>
            </a:r>
            <a:r>
              <a:rPr lang="en-US" altLang="zh-CN" sz="3200" dirty="0">
                <a:latin typeface="+mj-ea"/>
                <a:ea typeface="+mj-ea"/>
              </a:rPr>
              <a:t>SIFT</a:t>
            </a:r>
            <a:r>
              <a:rPr lang="zh-CN" altLang="en-US" sz="3200" dirty="0">
                <a:latin typeface="+mj-ea"/>
                <a:ea typeface="+mj-ea"/>
              </a:rPr>
              <a:t>：</a:t>
            </a:r>
            <a:endParaRPr lang="en-US" altLang="zh-CN" sz="3200" dirty="0">
              <a:latin typeface="+mj-ea"/>
              <a:ea typeface="+mj-ea"/>
            </a:endParaRPr>
          </a:p>
          <a:p>
            <a:pPr>
              <a:lnSpc>
                <a:spcPct val="150000"/>
              </a:lnSpc>
              <a:buSzPct val="200000"/>
            </a:pPr>
            <a:r>
              <a:rPr lang="zh-CN" altLang="en-US" sz="3200" dirty="0">
                <a:latin typeface="+mj-ea"/>
                <a:ea typeface="+mj-ea"/>
              </a:rPr>
              <a:t>如果匹配到的特征描述符大于预定义的</a:t>
            </a:r>
            <a:r>
              <a:rPr lang="zh-CN" altLang="en-US" sz="3200" dirty="0">
                <a:solidFill>
                  <a:schemeClr val="accent2"/>
                </a:solidFill>
                <a:latin typeface="+mj-ea"/>
                <a:ea typeface="+mj-ea"/>
              </a:rPr>
              <a:t>阈值 </a:t>
            </a:r>
            <a:r>
              <a:rPr lang="en-US" altLang="zh-CN" sz="3200" dirty="0" err="1">
                <a:solidFill>
                  <a:schemeClr val="accent2"/>
                </a:solidFill>
                <a:latin typeface="+mj-ea"/>
                <a:ea typeface="+mj-ea"/>
              </a:rPr>
              <a:t>V_gm</a:t>
            </a:r>
            <a:r>
              <a:rPr lang="zh-CN" altLang="en-US" sz="3200" dirty="0">
                <a:latin typeface="+mj-ea"/>
                <a:ea typeface="+mj-ea"/>
              </a:rPr>
              <a:t>，则认为两图匹配，考虑到大多数移动应用的图标都很简单，包含的特征描述符较少，因此默认将</a:t>
            </a:r>
            <a:r>
              <a:rPr lang="zh-CN" altLang="en-US" sz="3200" dirty="0">
                <a:solidFill>
                  <a:schemeClr val="accent2"/>
                </a:solidFill>
                <a:latin typeface="+mj-ea"/>
                <a:ea typeface="+mj-ea"/>
              </a:rPr>
              <a:t>阈值</a:t>
            </a:r>
            <a:r>
              <a:rPr lang="zh-CN" altLang="en-US" sz="3200" dirty="0">
                <a:latin typeface="+mj-ea"/>
                <a:ea typeface="+mj-ea"/>
              </a:rPr>
              <a:t>设为</a:t>
            </a:r>
            <a:r>
              <a:rPr lang="en-US" altLang="zh-CN" sz="3200" dirty="0">
                <a:latin typeface="+mj-ea"/>
                <a:ea typeface="+mj-ea"/>
              </a:rPr>
              <a:t>40%</a:t>
            </a:r>
          </a:p>
        </p:txBody>
      </p:sp>
    </p:spTree>
    <p:extLst>
      <p:ext uri="{BB962C8B-B14F-4D97-AF65-F5344CB8AC3E}">
        <p14:creationId xmlns:p14="http://schemas.microsoft.com/office/powerpoint/2010/main" val="14433799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9786653"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GUI Element Collection Matching</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069054"/>
            <a:ext cx="11329485" cy="746871"/>
          </a:xfrm>
          <a:prstGeom prst="rect">
            <a:avLst/>
          </a:prstGeom>
          <a:noFill/>
        </p:spPr>
        <p:txBody>
          <a:bodyPr wrap="square" rtlCol="0">
            <a:spAutoFit/>
          </a:bodyPr>
          <a:lstStyle/>
          <a:p>
            <a:pPr>
              <a:lnSpc>
                <a:spcPct val="150000"/>
              </a:lnSpc>
              <a:buSzPct val="200000"/>
            </a:pPr>
            <a:r>
              <a:rPr lang="zh-CN" altLang="en-US" sz="3200" dirty="0">
                <a:latin typeface="+mj-ea"/>
                <a:ea typeface="+mj-ea"/>
              </a:rPr>
              <a:t>元素集的匹配</a:t>
            </a:r>
            <a:r>
              <a:rPr lang="en-US" altLang="zh-CN" sz="3200" dirty="0">
                <a:latin typeface="+mj-ea"/>
                <a:ea typeface="+mj-ea"/>
              </a:rPr>
              <a:t>——</a:t>
            </a:r>
            <a:r>
              <a:rPr lang="zh-CN" altLang="en-US" sz="3200" dirty="0">
                <a:latin typeface="+mj-ea"/>
                <a:ea typeface="+mj-ea"/>
              </a:rPr>
              <a:t>将元素匹配扩展到元素集匹配</a:t>
            </a:r>
            <a:endParaRPr lang="en-US" altLang="zh-CN" sz="3200" dirty="0">
              <a:latin typeface="+mj-ea"/>
              <a:ea typeface="+mj-ea"/>
            </a:endParaRPr>
          </a:p>
        </p:txBody>
      </p:sp>
      <p:pic>
        <p:nvPicPr>
          <p:cNvPr id="4" name="图片 3">
            <a:extLst>
              <a:ext uri="{FF2B5EF4-FFF2-40B4-BE49-F238E27FC236}">
                <a16:creationId xmlns:a16="http://schemas.microsoft.com/office/drawing/2014/main" id="{F7D74FF5-FB43-4AC9-8294-1ED929CE0EAB}"/>
              </a:ext>
            </a:extLst>
          </p:cNvPr>
          <p:cNvPicPr>
            <a:picLocks noChangeAspect="1"/>
          </p:cNvPicPr>
          <p:nvPr/>
        </p:nvPicPr>
        <p:blipFill>
          <a:blip r:embed="rId5"/>
          <a:stretch>
            <a:fillRect/>
          </a:stretch>
        </p:blipFill>
        <p:spPr>
          <a:xfrm>
            <a:off x="544239" y="1994002"/>
            <a:ext cx="8230793" cy="4408743"/>
          </a:xfrm>
          <a:prstGeom prst="rect">
            <a:avLst/>
          </a:prstGeom>
        </p:spPr>
      </p:pic>
      <p:sp>
        <p:nvSpPr>
          <p:cNvPr id="5" name="文本框 4">
            <a:extLst>
              <a:ext uri="{FF2B5EF4-FFF2-40B4-BE49-F238E27FC236}">
                <a16:creationId xmlns:a16="http://schemas.microsoft.com/office/drawing/2014/main" id="{5595DD70-8772-4327-B928-E78F325959C9}"/>
              </a:ext>
            </a:extLst>
          </p:cNvPr>
          <p:cNvSpPr txBox="1"/>
          <p:nvPr/>
        </p:nvSpPr>
        <p:spPr>
          <a:xfrm>
            <a:off x="9063789" y="2775284"/>
            <a:ext cx="2583972" cy="3013662"/>
          </a:xfrm>
          <a:prstGeom prst="rect">
            <a:avLst/>
          </a:prstGeom>
          <a:noFill/>
        </p:spPr>
        <p:txBody>
          <a:bodyPr wrap="square" rtlCol="0">
            <a:spAutoFit/>
          </a:bodyPr>
          <a:lstStyle/>
          <a:p>
            <a:endParaRPr lang="zh-CN" altLang="en-US" dirty="0"/>
          </a:p>
        </p:txBody>
      </p:sp>
      <p:sp>
        <p:nvSpPr>
          <p:cNvPr id="10" name="文本框 9">
            <a:extLst>
              <a:ext uri="{FF2B5EF4-FFF2-40B4-BE49-F238E27FC236}">
                <a16:creationId xmlns:a16="http://schemas.microsoft.com/office/drawing/2014/main" id="{B0E6E33C-7C51-42A5-B28C-C10563BC9BB8}"/>
              </a:ext>
            </a:extLst>
          </p:cNvPr>
          <p:cNvSpPr txBox="1"/>
          <p:nvPr/>
        </p:nvSpPr>
        <p:spPr>
          <a:xfrm>
            <a:off x="9319269" y="2009407"/>
            <a:ext cx="2583972" cy="1485535"/>
          </a:xfrm>
          <a:prstGeom prst="rect">
            <a:avLst/>
          </a:prstGeom>
          <a:noFill/>
        </p:spPr>
        <p:txBody>
          <a:bodyPr wrap="square" rtlCol="0">
            <a:spAutoFit/>
          </a:bodyPr>
          <a:lstStyle/>
          <a:p>
            <a:pPr>
              <a:lnSpc>
                <a:spcPct val="150000"/>
              </a:lnSpc>
              <a:buSzPct val="200000"/>
            </a:pPr>
            <a:r>
              <a:rPr lang="en-US" altLang="zh-CN" sz="3200" dirty="0">
                <a:latin typeface="+mj-ea"/>
                <a:ea typeface="+mj-ea"/>
              </a:rPr>
              <a:t>V_cm1 = 0.7</a:t>
            </a:r>
          </a:p>
          <a:p>
            <a:pPr>
              <a:lnSpc>
                <a:spcPct val="150000"/>
              </a:lnSpc>
              <a:buSzPct val="200000"/>
            </a:pPr>
            <a:r>
              <a:rPr lang="en-US" altLang="zh-CN" sz="3200" dirty="0">
                <a:latin typeface="+mj-ea"/>
                <a:ea typeface="+mj-ea"/>
              </a:rPr>
              <a:t>V_cm2 = 0.4</a:t>
            </a:r>
          </a:p>
        </p:txBody>
      </p:sp>
      <p:sp>
        <p:nvSpPr>
          <p:cNvPr id="11" name="矩形 10">
            <a:extLst>
              <a:ext uri="{FF2B5EF4-FFF2-40B4-BE49-F238E27FC236}">
                <a16:creationId xmlns:a16="http://schemas.microsoft.com/office/drawing/2014/main" id="{27016BDE-FA15-4D87-AD1D-EBD5C37782DA}"/>
              </a:ext>
            </a:extLst>
          </p:cNvPr>
          <p:cNvSpPr/>
          <p:nvPr/>
        </p:nvSpPr>
        <p:spPr>
          <a:xfrm rot="20619176">
            <a:off x="5370085" y="5673749"/>
            <a:ext cx="3416321" cy="646331"/>
          </a:xfrm>
          <a:prstGeom prst="rect">
            <a:avLst/>
          </a:prstGeom>
          <a:noFill/>
        </p:spPr>
        <p:txBody>
          <a:bodyPr wrap="none" lIns="91440" tIns="45720" rIns="91440" bIns="45720">
            <a:spAutoFit/>
          </a:bodyPr>
          <a:lstStyle/>
          <a:p>
            <a:pPr algn="ctr"/>
            <a:r>
              <a:rPr lang="zh-CN" altLang="en-US" sz="3600" b="0" cap="none" spc="0" dirty="0">
                <a:ln w="0"/>
                <a:solidFill>
                  <a:srgbClr val="FF0000"/>
                </a:solidFill>
                <a:effectLst>
                  <a:outerShdw blurRad="38100" dist="25400" dir="5400000" algn="ctr" rotWithShape="0">
                    <a:srgbClr val="6E747A">
                      <a:alpha val="43000"/>
                    </a:srgbClr>
                  </a:outerShdw>
                </a:effectLst>
              </a:rPr>
              <a:t>第三条作为补偿</a:t>
            </a:r>
          </a:p>
        </p:txBody>
      </p:sp>
    </p:spTree>
    <p:extLst>
      <p:ext uri="{BB962C8B-B14F-4D97-AF65-F5344CB8AC3E}">
        <p14:creationId xmlns:p14="http://schemas.microsoft.com/office/powerpoint/2010/main" val="14658918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6607899"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Screen Matching</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189129"/>
            <a:ext cx="11329485" cy="3701526"/>
          </a:xfrm>
          <a:prstGeom prst="rect">
            <a:avLst/>
          </a:prstGeom>
          <a:noFill/>
        </p:spPr>
        <p:txBody>
          <a:bodyPr wrap="square" rtlCol="0">
            <a:spAutoFit/>
          </a:bodyPr>
          <a:lstStyle/>
          <a:p>
            <a:pPr>
              <a:lnSpc>
                <a:spcPct val="150000"/>
              </a:lnSpc>
              <a:buSzPct val="200000"/>
            </a:pPr>
            <a:r>
              <a:rPr lang="zh-CN" altLang="en-US" sz="3200" dirty="0">
                <a:latin typeface="+mj-ea"/>
                <a:ea typeface="+mj-ea"/>
              </a:rPr>
              <a:t>屏幕匹配</a:t>
            </a:r>
            <a:r>
              <a:rPr lang="en-US" altLang="zh-CN" sz="3200" dirty="0">
                <a:latin typeface="+mj-ea"/>
                <a:ea typeface="+mj-ea"/>
              </a:rPr>
              <a:t>——</a:t>
            </a:r>
            <a:r>
              <a:rPr lang="zh-CN" altLang="en-US" sz="3200" dirty="0">
                <a:latin typeface="+mj-ea"/>
                <a:ea typeface="+mj-ea"/>
              </a:rPr>
              <a:t>基于屏幕中</a:t>
            </a:r>
            <a:r>
              <a:rPr lang="en-US" altLang="zh-CN" sz="3200" dirty="0">
                <a:latin typeface="+mj-ea"/>
                <a:ea typeface="+mj-ea"/>
              </a:rPr>
              <a:t>GUI</a:t>
            </a:r>
            <a:r>
              <a:rPr lang="zh-CN" altLang="en-US" sz="3200" dirty="0">
                <a:latin typeface="+mj-ea"/>
                <a:ea typeface="+mj-ea"/>
              </a:rPr>
              <a:t>元素的关联关系：</a:t>
            </a:r>
            <a:endParaRPr lang="en-US" altLang="zh-CN" sz="3200" dirty="0">
              <a:latin typeface="+mj-ea"/>
              <a:ea typeface="+mj-ea"/>
            </a:endParaRPr>
          </a:p>
          <a:p>
            <a:pPr>
              <a:lnSpc>
                <a:spcPct val="150000"/>
              </a:lnSpc>
              <a:buSzPct val="200000"/>
            </a:pPr>
            <a:r>
              <a:rPr lang="zh-CN" altLang="en-US" sz="3200" dirty="0">
                <a:latin typeface="+mj-ea"/>
                <a:ea typeface="+mj-ea"/>
              </a:rPr>
              <a:t>采用一种基于区域的方法进行屏幕匹配</a:t>
            </a:r>
            <a:endParaRPr lang="en-US" altLang="zh-CN" sz="3200" dirty="0">
              <a:latin typeface="+mj-ea"/>
              <a:ea typeface="+mj-ea"/>
            </a:endParaRPr>
          </a:p>
          <a:p>
            <a:pPr>
              <a:lnSpc>
                <a:spcPct val="150000"/>
              </a:lnSpc>
              <a:buSzPct val="200000"/>
            </a:pPr>
            <a:r>
              <a:rPr lang="en-US" altLang="zh-CN" sz="3200" dirty="0">
                <a:latin typeface="+mj-ea"/>
                <a:ea typeface="+mj-ea"/>
              </a:rPr>
              <a:t>Blocking Region</a:t>
            </a:r>
            <a:r>
              <a:rPr lang="zh-CN" altLang="en-US" sz="3200" dirty="0">
                <a:latin typeface="+mj-ea"/>
                <a:ea typeface="+mj-ea"/>
              </a:rPr>
              <a:t>：块区域</a:t>
            </a:r>
            <a:endParaRPr lang="en-US" altLang="zh-CN" sz="3200" dirty="0">
              <a:latin typeface="+mj-ea"/>
              <a:ea typeface="+mj-ea"/>
            </a:endParaRPr>
          </a:p>
          <a:p>
            <a:pPr>
              <a:lnSpc>
                <a:spcPct val="150000"/>
              </a:lnSpc>
              <a:buSzPct val="200000"/>
            </a:pPr>
            <a:r>
              <a:rPr lang="en-US" altLang="zh-CN" sz="3200" dirty="0">
                <a:latin typeface="+mj-ea"/>
                <a:ea typeface="+mj-ea"/>
              </a:rPr>
              <a:t>Background Region</a:t>
            </a:r>
            <a:r>
              <a:rPr lang="zh-CN" altLang="en-US" sz="3200" dirty="0">
                <a:latin typeface="+mj-ea"/>
                <a:ea typeface="+mj-ea"/>
              </a:rPr>
              <a:t>：背景区域</a:t>
            </a:r>
            <a:endParaRPr lang="en-US" altLang="zh-CN" sz="3200" dirty="0">
              <a:latin typeface="+mj-ea"/>
              <a:ea typeface="+mj-ea"/>
            </a:endParaRPr>
          </a:p>
          <a:p>
            <a:pPr>
              <a:lnSpc>
                <a:spcPct val="150000"/>
              </a:lnSpc>
              <a:buSzPct val="200000"/>
            </a:pPr>
            <a:r>
              <a:rPr lang="en-US" altLang="zh-CN" sz="3200" dirty="0">
                <a:latin typeface="+mj-ea"/>
                <a:ea typeface="+mj-ea"/>
              </a:rPr>
              <a:t>Content Region</a:t>
            </a:r>
            <a:r>
              <a:rPr lang="zh-CN" altLang="en-US" sz="3200" dirty="0">
                <a:latin typeface="+mj-ea"/>
                <a:ea typeface="+mj-ea"/>
              </a:rPr>
              <a:t>：内容区域</a:t>
            </a:r>
            <a:endParaRPr lang="en-US" altLang="zh-CN" sz="3200" dirty="0">
              <a:latin typeface="+mj-ea"/>
              <a:ea typeface="+mj-ea"/>
            </a:endParaRPr>
          </a:p>
        </p:txBody>
      </p:sp>
    </p:spTree>
    <p:extLst>
      <p:ext uri="{BB962C8B-B14F-4D97-AF65-F5344CB8AC3E}">
        <p14:creationId xmlns:p14="http://schemas.microsoft.com/office/powerpoint/2010/main" val="30567634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78" name="文本框 77">
            <a:extLst>
              <a:ext uri="{FF2B5EF4-FFF2-40B4-BE49-F238E27FC236}">
                <a16:creationId xmlns:a16="http://schemas.microsoft.com/office/drawing/2014/main" id="{1F641BE4-62D1-4494-A76B-B99A6B5E422E}"/>
              </a:ext>
            </a:extLst>
          </p:cNvPr>
          <p:cNvSpPr txBox="1"/>
          <p:nvPr/>
        </p:nvSpPr>
        <p:spPr>
          <a:xfrm>
            <a:off x="763882" y="517631"/>
            <a:ext cx="2348980" cy="1107996"/>
          </a:xfrm>
          <a:prstGeom prst="rect">
            <a:avLst/>
          </a:prstGeom>
          <a:noFill/>
          <a:effectLst>
            <a:outerShdw blurRad="50800" dist="38100" dir="2700000" algn="tl" rotWithShape="0">
              <a:prstClr val="black">
                <a:alpha val="40000"/>
              </a:prstClr>
            </a:outerShdw>
          </a:effectLst>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6600" b="1" i="0" u="none" strike="noStrike" kern="1200" cap="none" spc="0" normalizeH="0" baseline="0" noProof="0" dirty="0">
                <a:ln>
                  <a:noFill/>
                </a:ln>
                <a:solidFill>
                  <a:prstClr val="white"/>
                </a:solidFill>
                <a:effectLst/>
                <a:uLnTx/>
                <a:uFillTx/>
                <a:latin typeface="HarmonyOS Sans SC Bold"/>
                <a:ea typeface="HarmonyOS Sans SC Bold"/>
                <a:cs typeface="+mn-cs"/>
              </a:rPr>
              <a:t>目录</a:t>
            </a:r>
          </a:p>
        </p:txBody>
      </p:sp>
      <p:sp>
        <p:nvSpPr>
          <p:cNvPr id="14" name="!!1">
            <a:extLst>
              <a:ext uri="{FF2B5EF4-FFF2-40B4-BE49-F238E27FC236}">
                <a16:creationId xmlns:a16="http://schemas.microsoft.com/office/drawing/2014/main" id="{820B24AA-6F1B-4D97-BF68-6F9786365735}"/>
              </a:ext>
            </a:extLst>
          </p:cNvPr>
          <p:cNvSpPr/>
          <p:nvPr/>
        </p:nvSpPr>
        <p:spPr>
          <a:xfrm flipV="1">
            <a:off x="-636607" y="4709155"/>
            <a:ext cx="12312666" cy="2148844"/>
          </a:xfrm>
          <a:prstGeom prst="round2DiagRect">
            <a:avLst>
              <a:gd name="adj1" fmla="val 31780"/>
              <a:gd name="adj2" fmla="val 0"/>
            </a:avLst>
          </a:prstGeom>
          <a:gradFill>
            <a:gsLst>
              <a:gs pos="0">
                <a:srgbClr val="2E3FF7">
                  <a:alpha val="85000"/>
                </a:srgbClr>
              </a:gs>
              <a:gs pos="100000">
                <a:srgbClr val="00DC8E">
                  <a:alpha val="85000"/>
                </a:srgb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16" name="文本框 15">
            <a:extLst>
              <a:ext uri="{FF2B5EF4-FFF2-40B4-BE49-F238E27FC236}">
                <a16:creationId xmlns:a16="http://schemas.microsoft.com/office/drawing/2014/main" id="{D54033B2-5BC5-49B7-96EF-6AB471156ED0}"/>
              </a:ext>
            </a:extLst>
          </p:cNvPr>
          <p:cNvSpPr txBox="1"/>
          <p:nvPr/>
        </p:nvSpPr>
        <p:spPr>
          <a:xfrm>
            <a:off x="3694464" y="5436295"/>
            <a:ext cx="2031326"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3600" dirty="0">
                <a:solidFill>
                  <a:prstClr val="white"/>
                </a:solidFill>
                <a:latin typeface="HarmonyOS Sans SC Bold"/>
                <a:ea typeface="HarmonyOS Sans SC Bold"/>
              </a:rPr>
              <a:t>工具模块</a:t>
            </a:r>
            <a:endParaRPr kumimoji="0" lang="zh-CN" altLang="en-US" sz="3600" b="0" i="0" u="none" strike="noStrike" kern="1200" cap="none" spc="0" normalizeH="0" baseline="0" noProof="0" dirty="0">
              <a:ln>
                <a:noFill/>
              </a:ln>
              <a:solidFill>
                <a:prstClr val="white"/>
              </a:solidFill>
              <a:effectLst/>
              <a:uLnTx/>
              <a:uFillTx/>
              <a:latin typeface="HarmonyOS Sans SC Bold"/>
              <a:ea typeface="HarmonyOS Sans SC Bold"/>
              <a:cs typeface="+mn-cs"/>
            </a:endParaRPr>
          </a:p>
        </p:txBody>
      </p:sp>
      <p:sp>
        <p:nvSpPr>
          <p:cNvPr id="17" name="文本框 16">
            <a:extLst>
              <a:ext uri="{FF2B5EF4-FFF2-40B4-BE49-F238E27FC236}">
                <a16:creationId xmlns:a16="http://schemas.microsoft.com/office/drawing/2014/main" id="{6C0B81A2-BFFA-4AC3-B4C1-5BFAD4752EAC}"/>
              </a:ext>
            </a:extLst>
          </p:cNvPr>
          <p:cNvSpPr txBox="1"/>
          <p:nvPr/>
        </p:nvSpPr>
        <p:spPr>
          <a:xfrm>
            <a:off x="6466219" y="5436295"/>
            <a:ext cx="2031325"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prstClr val="white"/>
                </a:solidFill>
                <a:effectLst/>
                <a:uLnTx/>
                <a:uFillTx/>
                <a:latin typeface="HarmonyOS Sans SC Bold"/>
                <a:ea typeface="HarmonyOS Sans SC Bold"/>
                <a:cs typeface="+mn-cs"/>
              </a:rPr>
              <a:t>相关难点</a:t>
            </a:r>
          </a:p>
        </p:txBody>
      </p:sp>
      <p:sp>
        <p:nvSpPr>
          <p:cNvPr id="18" name="文本框 17">
            <a:extLst>
              <a:ext uri="{FF2B5EF4-FFF2-40B4-BE49-F238E27FC236}">
                <a16:creationId xmlns:a16="http://schemas.microsoft.com/office/drawing/2014/main" id="{E2CE007C-3FB5-4E1A-AD1A-3C9E5BB1061C}"/>
              </a:ext>
            </a:extLst>
          </p:cNvPr>
          <p:cNvSpPr txBox="1"/>
          <p:nvPr/>
        </p:nvSpPr>
        <p:spPr>
          <a:xfrm>
            <a:off x="9699632" y="5436295"/>
            <a:ext cx="1107997"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prstClr val="white"/>
                </a:solidFill>
                <a:effectLst/>
                <a:uLnTx/>
                <a:uFillTx/>
                <a:latin typeface="HarmonyOS Sans SC Bold"/>
                <a:ea typeface="HarmonyOS Sans SC Bold"/>
                <a:cs typeface="+mn-cs"/>
              </a:rPr>
              <a:t>心得</a:t>
            </a:r>
          </a:p>
        </p:txBody>
      </p:sp>
      <p:sp>
        <p:nvSpPr>
          <p:cNvPr id="19" name="文本框 18">
            <a:extLst>
              <a:ext uri="{FF2B5EF4-FFF2-40B4-BE49-F238E27FC236}">
                <a16:creationId xmlns:a16="http://schemas.microsoft.com/office/drawing/2014/main" id="{C15181E5-D6C2-4CEC-9CCD-59381AB3E593}"/>
              </a:ext>
            </a:extLst>
          </p:cNvPr>
          <p:cNvSpPr txBox="1"/>
          <p:nvPr/>
        </p:nvSpPr>
        <p:spPr>
          <a:xfrm>
            <a:off x="922717" y="5436295"/>
            <a:ext cx="2031325"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3600" dirty="0">
                <a:solidFill>
                  <a:prstClr val="white"/>
                </a:solidFill>
                <a:latin typeface="HarmonyOS Sans SC Bold"/>
                <a:ea typeface="HarmonyOS Sans SC Bold"/>
              </a:rPr>
              <a:t>工具介绍</a:t>
            </a:r>
            <a:endParaRPr kumimoji="0" lang="zh-CN" altLang="en-US" sz="3600" b="0" i="0" u="none" strike="noStrike" kern="1200" cap="none" spc="0" normalizeH="0" baseline="0" noProof="0" dirty="0">
              <a:ln>
                <a:noFill/>
              </a:ln>
              <a:solidFill>
                <a:prstClr val="white"/>
              </a:solidFill>
              <a:effectLst/>
              <a:uLnTx/>
              <a:uFillTx/>
              <a:latin typeface="HarmonyOS Sans SC Bold"/>
              <a:ea typeface="HarmonyOS Sans SC Bold"/>
              <a:cs typeface="+mn-cs"/>
            </a:endParaRPr>
          </a:p>
        </p:txBody>
      </p:sp>
      <p:sp useBgFill="1">
        <p:nvSpPr>
          <p:cNvPr id="34" name="椭圆 33">
            <a:extLst>
              <a:ext uri="{FF2B5EF4-FFF2-40B4-BE49-F238E27FC236}">
                <a16:creationId xmlns:a16="http://schemas.microsoft.com/office/drawing/2014/main" id="{BA8F77A7-87AD-4DB0-8CB2-37BB6995EAC9}"/>
              </a:ext>
            </a:extLst>
          </p:cNvPr>
          <p:cNvSpPr/>
          <p:nvPr/>
        </p:nvSpPr>
        <p:spPr>
          <a:xfrm>
            <a:off x="1358097" y="4130293"/>
            <a:ext cx="1160550" cy="11605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useBgFill="1">
        <p:nvSpPr>
          <p:cNvPr id="35" name="椭圆 34">
            <a:extLst>
              <a:ext uri="{FF2B5EF4-FFF2-40B4-BE49-F238E27FC236}">
                <a16:creationId xmlns:a16="http://schemas.microsoft.com/office/drawing/2014/main" id="{7A4619C9-F3E5-496F-A744-ECA94956EFD2}"/>
              </a:ext>
            </a:extLst>
          </p:cNvPr>
          <p:cNvSpPr/>
          <p:nvPr/>
        </p:nvSpPr>
        <p:spPr>
          <a:xfrm>
            <a:off x="4111990" y="4130293"/>
            <a:ext cx="1160550" cy="11605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useBgFill="1">
        <p:nvSpPr>
          <p:cNvPr id="36" name="椭圆 35">
            <a:extLst>
              <a:ext uri="{FF2B5EF4-FFF2-40B4-BE49-F238E27FC236}">
                <a16:creationId xmlns:a16="http://schemas.microsoft.com/office/drawing/2014/main" id="{D0B9599C-0F34-4A36-92B2-1BF908EEFA6A}"/>
              </a:ext>
            </a:extLst>
          </p:cNvPr>
          <p:cNvSpPr/>
          <p:nvPr/>
        </p:nvSpPr>
        <p:spPr>
          <a:xfrm>
            <a:off x="6865883" y="4130293"/>
            <a:ext cx="1160550" cy="11605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useBgFill="1">
        <p:nvSpPr>
          <p:cNvPr id="37" name="椭圆 36">
            <a:extLst>
              <a:ext uri="{FF2B5EF4-FFF2-40B4-BE49-F238E27FC236}">
                <a16:creationId xmlns:a16="http://schemas.microsoft.com/office/drawing/2014/main" id="{3938ABBC-3FC1-4BE9-8C96-A8D2CB38C875}"/>
              </a:ext>
            </a:extLst>
          </p:cNvPr>
          <p:cNvSpPr/>
          <p:nvPr/>
        </p:nvSpPr>
        <p:spPr>
          <a:xfrm>
            <a:off x="9673354" y="4130293"/>
            <a:ext cx="1160550" cy="11605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grpSp>
        <p:nvGrpSpPr>
          <p:cNvPr id="20" name="组合 19">
            <a:extLst>
              <a:ext uri="{FF2B5EF4-FFF2-40B4-BE49-F238E27FC236}">
                <a16:creationId xmlns:a16="http://schemas.microsoft.com/office/drawing/2014/main" id="{FBC6237E-A150-46BC-8030-C6226DBB0033}"/>
              </a:ext>
            </a:extLst>
          </p:cNvPr>
          <p:cNvGrpSpPr/>
          <p:nvPr/>
        </p:nvGrpSpPr>
        <p:grpSpPr>
          <a:xfrm>
            <a:off x="1422029" y="4194225"/>
            <a:ext cx="9347943" cy="1032686"/>
            <a:chOff x="1422029" y="4194225"/>
            <a:chExt cx="9347943" cy="1032686"/>
          </a:xfrm>
          <a:gradFill>
            <a:gsLst>
              <a:gs pos="0">
                <a:srgbClr val="2E3FF7"/>
              </a:gs>
              <a:gs pos="100000">
                <a:srgbClr val="00DC8E"/>
              </a:gs>
            </a:gsLst>
            <a:lin ang="0" scaled="1"/>
          </a:gradFill>
        </p:grpSpPr>
        <p:sp>
          <p:nvSpPr>
            <p:cNvPr id="21" name="椭圆 20">
              <a:extLst>
                <a:ext uri="{FF2B5EF4-FFF2-40B4-BE49-F238E27FC236}">
                  <a16:creationId xmlns:a16="http://schemas.microsoft.com/office/drawing/2014/main" id="{B954E837-3F53-45DB-BA66-80074ED157B9}"/>
                </a:ext>
              </a:extLst>
            </p:cNvPr>
            <p:cNvSpPr/>
            <p:nvPr/>
          </p:nvSpPr>
          <p:spPr>
            <a:xfrm>
              <a:off x="1422029" y="4194225"/>
              <a:ext cx="1032686" cy="10326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2" name="椭圆 21">
              <a:extLst>
                <a:ext uri="{FF2B5EF4-FFF2-40B4-BE49-F238E27FC236}">
                  <a16:creationId xmlns:a16="http://schemas.microsoft.com/office/drawing/2014/main" id="{9AEA2A44-4C46-4898-920A-9DF0BF409DC3}"/>
                </a:ext>
              </a:extLst>
            </p:cNvPr>
            <p:cNvSpPr/>
            <p:nvPr/>
          </p:nvSpPr>
          <p:spPr>
            <a:xfrm>
              <a:off x="4175922" y="4194225"/>
              <a:ext cx="1032686" cy="10326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HarmonyOS Sans SC"/>
                <a:ea typeface="HarmonyOS Sans SC"/>
                <a:cs typeface="+mn-cs"/>
              </a:endParaRPr>
            </a:p>
          </p:txBody>
        </p:sp>
        <p:sp>
          <p:nvSpPr>
            <p:cNvPr id="23" name="椭圆 22">
              <a:extLst>
                <a:ext uri="{FF2B5EF4-FFF2-40B4-BE49-F238E27FC236}">
                  <a16:creationId xmlns:a16="http://schemas.microsoft.com/office/drawing/2014/main" id="{D907CE8B-A582-4027-9CFF-B7AFB31C6833}"/>
                </a:ext>
              </a:extLst>
            </p:cNvPr>
            <p:cNvSpPr/>
            <p:nvPr/>
          </p:nvSpPr>
          <p:spPr>
            <a:xfrm>
              <a:off x="6929815" y="4194225"/>
              <a:ext cx="1032686" cy="10326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4" name="椭圆 23">
              <a:extLst>
                <a:ext uri="{FF2B5EF4-FFF2-40B4-BE49-F238E27FC236}">
                  <a16:creationId xmlns:a16="http://schemas.microsoft.com/office/drawing/2014/main" id="{DAAFC76A-EEB9-4B65-AA67-61472D15927F}"/>
                </a:ext>
              </a:extLst>
            </p:cNvPr>
            <p:cNvSpPr/>
            <p:nvPr/>
          </p:nvSpPr>
          <p:spPr>
            <a:xfrm>
              <a:off x="9737286" y="4194225"/>
              <a:ext cx="1032686" cy="10326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grpSp>
      <p:sp>
        <p:nvSpPr>
          <p:cNvPr id="25" name="文本框 24">
            <a:extLst>
              <a:ext uri="{FF2B5EF4-FFF2-40B4-BE49-F238E27FC236}">
                <a16:creationId xmlns:a16="http://schemas.microsoft.com/office/drawing/2014/main" id="{997245D0-B7A9-427F-A84C-08F968EE9265}"/>
              </a:ext>
            </a:extLst>
          </p:cNvPr>
          <p:cNvSpPr txBox="1"/>
          <p:nvPr/>
        </p:nvSpPr>
        <p:spPr>
          <a:xfrm>
            <a:off x="7081234" y="4325848"/>
            <a:ext cx="755335" cy="76944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white"/>
                </a:solidFill>
                <a:effectLst/>
                <a:uLnTx/>
                <a:uFillTx/>
                <a:latin typeface="LIBRARY 3 AM" panose="02000503020000020004" pitchFamily="50" charset="0"/>
                <a:ea typeface="HarmonyOS Sans SC Bold"/>
                <a:cs typeface="+mn-cs"/>
              </a:rPr>
              <a:t>03</a:t>
            </a:r>
            <a:endParaRPr kumimoji="0" lang="zh-CN" altLang="en-US" sz="4400" b="1" i="0" u="none" strike="noStrike" kern="1200" cap="none" spc="0" normalizeH="0" baseline="0" noProof="0" dirty="0">
              <a:ln>
                <a:noFill/>
              </a:ln>
              <a:solidFill>
                <a:prstClr val="white"/>
              </a:solidFill>
              <a:effectLst/>
              <a:uLnTx/>
              <a:uFillTx/>
              <a:latin typeface="LIBRARY 3 AM" panose="02000503020000020004" pitchFamily="50" charset="0"/>
              <a:ea typeface="HarmonyOS Sans SC Bold"/>
              <a:cs typeface="+mn-cs"/>
            </a:endParaRPr>
          </a:p>
        </p:txBody>
      </p:sp>
      <p:sp>
        <p:nvSpPr>
          <p:cNvPr id="26" name="文本框 25">
            <a:extLst>
              <a:ext uri="{FF2B5EF4-FFF2-40B4-BE49-F238E27FC236}">
                <a16:creationId xmlns:a16="http://schemas.microsoft.com/office/drawing/2014/main" id="{3FFA7D24-C9C0-4F67-B800-19E846A1D1CB}"/>
              </a:ext>
            </a:extLst>
          </p:cNvPr>
          <p:cNvSpPr txBox="1"/>
          <p:nvPr/>
        </p:nvSpPr>
        <p:spPr>
          <a:xfrm>
            <a:off x="9875962" y="4325848"/>
            <a:ext cx="755335" cy="76944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white"/>
                </a:solidFill>
                <a:effectLst/>
                <a:uLnTx/>
                <a:uFillTx/>
                <a:latin typeface="LIBRARY 3 AM" panose="02000503020000020004" pitchFamily="50" charset="0"/>
                <a:ea typeface="HarmonyOS Sans SC Bold"/>
                <a:cs typeface="+mn-cs"/>
              </a:rPr>
              <a:t>04</a:t>
            </a:r>
            <a:endParaRPr kumimoji="0" lang="zh-CN" altLang="en-US" sz="4400" b="1" i="0" u="none" strike="noStrike" kern="1200" cap="none" spc="0" normalizeH="0" baseline="0" noProof="0" dirty="0">
              <a:ln>
                <a:noFill/>
              </a:ln>
              <a:solidFill>
                <a:prstClr val="white"/>
              </a:solidFill>
              <a:effectLst/>
              <a:uLnTx/>
              <a:uFillTx/>
              <a:latin typeface="LIBRARY 3 AM" panose="02000503020000020004" pitchFamily="50" charset="0"/>
              <a:ea typeface="HarmonyOS Sans SC Bold"/>
              <a:cs typeface="+mn-cs"/>
            </a:endParaRPr>
          </a:p>
        </p:txBody>
      </p:sp>
      <p:sp>
        <p:nvSpPr>
          <p:cNvPr id="27" name="文本框 26">
            <a:extLst>
              <a:ext uri="{FF2B5EF4-FFF2-40B4-BE49-F238E27FC236}">
                <a16:creationId xmlns:a16="http://schemas.microsoft.com/office/drawing/2014/main" id="{F2031DCD-A0A6-4044-8658-A838BE903DF2}"/>
              </a:ext>
            </a:extLst>
          </p:cNvPr>
          <p:cNvSpPr txBox="1"/>
          <p:nvPr/>
        </p:nvSpPr>
        <p:spPr>
          <a:xfrm>
            <a:off x="4301734" y="4325848"/>
            <a:ext cx="755335" cy="76944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white"/>
                </a:solidFill>
                <a:effectLst/>
                <a:uLnTx/>
                <a:uFillTx/>
                <a:latin typeface="LIBRARY 3 AM" panose="02000503020000020004" pitchFamily="50" charset="0"/>
                <a:ea typeface="HarmonyOS Sans SC Bold"/>
                <a:cs typeface="+mn-cs"/>
              </a:rPr>
              <a:t>02</a:t>
            </a:r>
            <a:endParaRPr kumimoji="0" lang="zh-CN" altLang="en-US" sz="4400" b="1" i="0" u="none" strike="noStrike" kern="1200" cap="none" spc="0" normalizeH="0" baseline="0" noProof="0" dirty="0">
              <a:ln>
                <a:noFill/>
              </a:ln>
              <a:solidFill>
                <a:prstClr val="white"/>
              </a:solidFill>
              <a:effectLst/>
              <a:uLnTx/>
              <a:uFillTx/>
              <a:latin typeface="LIBRARY 3 AM" panose="02000503020000020004" pitchFamily="50" charset="0"/>
              <a:ea typeface="HarmonyOS Sans SC Bold"/>
              <a:cs typeface="+mn-cs"/>
            </a:endParaRPr>
          </a:p>
        </p:txBody>
      </p:sp>
      <p:sp>
        <p:nvSpPr>
          <p:cNvPr id="28" name="文本框 27">
            <a:extLst>
              <a:ext uri="{FF2B5EF4-FFF2-40B4-BE49-F238E27FC236}">
                <a16:creationId xmlns:a16="http://schemas.microsoft.com/office/drawing/2014/main" id="{9B9A1BCE-C81A-47C7-9DC5-0E8B067CA4B9}"/>
              </a:ext>
            </a:extLst>
          </p:cNvPr>
          <p:cNvSpPr txBox="1"/>
          <p:nvPr/>
        </p:nvSpPr>
        <p:spPr>
          <a:xfrm>
            <a:off x="1560704" y="4325848"/>
            <a:ext cx="755335" cy="76944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white"/>
                </a:solidFill>
                <a:effectLst/>
                <a:uLnTx/>
                <a:uFillTx/>
                <a:latin typeface="LIBRARY 3 AM" panose="02000503020000020004" pitchFamily="50" charset="0"/>
                <a:ea typeface="HarmonyOS Sans SC Bold"/>
                <a:cs typeface="+mn-cs"/>
              </a:rPr>
              <a:t>01</a:t>
            </a:r>
            <a:endParaRPr kumimoji="0" lang="zh-CN" altLang="en-US" sz="4400" b="1" i="0" u="none" strike="noStrike" kern="1200" cap="none" spc="0" normalizeH="0" baseline="0" noProof="0" dirty="0">
              <a:ln>
                <a:noFill/>
              </a:ln>
              <a:solidFill>
                <a:prstClr val="white"/>
              </a:solidFill>
              <a:effectLst/>
              <a:uLnTx/>
              <a:uFillTx/>
              <a:latin typeface="LIBRARY 3 AM" panose="02000503020000020004" pitchFamily="50" charset="0"/>
              <a:ea typeface="HarmonyOS Sans SC Bold"/>
              <a:cs typeface="+mn-cs"/>
            </a:endParaRPr>
          </a:p>
        </p:txBody>
      </p:sp>
    </p:spTree>
    <p:extLst>
      <p:ext uri="{BB962C8B-B14F-4D97-AF65-F5344CB8AC3E}">
        <p14:creationId xmlns:p14="http://schemas.microsoft.com/office/powerpoint/2010/main" val="3143834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6607899"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Screen Matching</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189129"/>
            <a:ext cx="11329485" cy="3701526"/>
          </a:xfrm>
          <a:prstGeom prst="rect">
            <a:avLst/>
          </a:prstGeom>
          <a:noFill/>
        </p:spPr>
        <p:txBody>
          <a:bodyPr wrap="square" rtlCol="0">
            <a:spAutoFit/>
          </a:bodyPr>
          <a:lstStyle/>
          <a:p>
            <a:pPr>
              <a:lnSpc>
                <a:spcPct val="150000"/>
              </a:lnSpc>
              <a:buSzPct val="200000"/>
            </a:pPr>
            <a:r>
              <a:rPr lang="zh-CN" altLang="en-US" sz="3200" dirty="0">
                <a:latin typeface="+mj-ea"/>
                <a:ea typeface="+mj-ea"/>
              </a:rPr>
              <a:t>屏幕匹配</a:t>
            </a:r>
            <a:r>
              <a:rPr lang="en-US" altLang="zh-CN" sz="3200" dirty="0">
                <a:latin typeface="+mj-ea"/>
                <a:ea typeface="+mj-ea"/>
              </a:rPr>
              <a:t>——</a:t>
            </a:r>
            <a:r>
              <a:rPr lang="zh-CN" altLang="en-US" sz="3200" dirty="0">
                <a:latin typeface="+mj-ea"/>
                <a:ea typeface="+mj-ea"/>
              </a:rPr>
              <a:t>基于屏幕中</a:t>
            </a:r>
            <a:r>
              <a:rPr lang="en-US" altLang="zh-CN" sz="3200" dirty="0">
                <a:latin typeface="+mj-ea"/>
                <a:ea typeface="+mj-ea"/>
              </a:rPr>
              <a:t>GUI</a:t>
            </a:r>
            <a:r>
              <a:rPr lang="zh-CN" altLang="en-US" sz="3200" dirty="0">
                <a:latin typeface="+mj-ea"/>
                <a:ea typeface="+mj-ea"/>
              </a:rPr>
              <a:t>元素的关联关系：</a:t>
            </a:r>
            <a:endParaRPr lang="en-US" altLang="zh-CN" sz="3200" dirty="0">
              <a:latin typeface="+mj-ea"/>
              <a:ea typeface="+mj-ea"/>
            </a:endParaRPr>
          </a:p>
          <a:p>
            <a:pPr>
              <a:lnSpc>
                <a:spcPct val="150000"/>
              </a:lnSpc>
              <a:buSzPct val="200000"/>
            </a:pPr>
            <a:r>
              <a:rPr lang="en-US" altLang="zh-CN" sz="3200" dirty="0">
                <a:latin typeface="+mj-ea"/>
                <a:ea typeface="+mj-ea"/>
              </a:rPr>
              <a:t>Blocking Region</a:t>
            </a:r>
            <a:r>
              <a:rPr lang="zh-CN" altLang="en-US" sz="3200" dirty="0">
                <a:latin typeface="+mj-ea"/>
                <a:ea typeface="+mj-ea"/>
              </a:rPr>
              <a:t>：块区域</a:t>
            </a:r>
            <a:endParaRPr lang="en-US" altLang="zh-CN" sz="3200" dirty="0">
              <a:latin typeface="+mj-ea"/>
              <a:ea typeface="+mj-ea"/>
            </a:endParaRPr>
          </a:p>
          <a:p>
            <a:pPr>
              <a:lnSpc>
                <a:spcPct val="150000"/>
              </a:lnSpc>
              <a:buSzPct val="200000"/>
            </a:pPr>
            <a:r>
              <a:rPr lang="en-US" altLang="zh-CN" sz="3200" dirty="0">
                <a:latin typeface="+mj-ea"/>
                <a:ea typeface="+mj-ea"/>
              </a:rPr>
              <a:t>		</a:t>
            </a:r>
            <a:r>
              <a:rPr lang="zh-CN" altLang="en-US" sz="3200" dirty="0">
                <a:latin typeface="+mj-ea"/>
                <a:ea typeface="+mj-ea"/>
              </a:rPr>
              <a:t>对应覆盖窗口、弹出对话框和侧滑菜单</a:t>
            </a:r>
            <a:endParaRPr lang="en-US" altLang="zh-CN" sz="3200" dirty="0">
              <a:latin typeface="+mj-ea"/>
              <a:ea typeface="+mj-ea"/>
            </a:endParaRPr>
          </a:p>
          <a:p>
            <a:pPr>
              <a:lnSpc>
                <a:spcPct val="150000"/>
              </a:lnSpc>
              <a:buSzPct val="200000"/>
            </a:pPr>
            <a:r>
              <a:rPr lang="zh-CN" altLang="en-US" sz="3200" dirty="0">
                <a:latin typeface="+mj-ea"/>
                <a:ea typeface="+mj-ea"/>
              </a:rPr>
              <a:t>识别方法：例如检测弹出对话框时，找到位于屏幕中心的轮廓，该轮廓的灰度分布和其余部分明显不同</a:t>
            </a:r>
            <a:endParaRPr lang="en-US" altLang="zh-CN" sz="3200" dirty="0">
              <a:latin typeface="+mj-ea"/>
              <a:ea typeface="+mj-ea"/>
            </a:endParaRPr>
          </a:p>
        </p:txBody>
      </p:sp>
    </p:spTree>
    <p:extLst>
      <p:ext uri="{BB962C8B-B14F-4D97-AF65-F5344CB8AC3E}">
        <p14:creationId xmlns:p14="http://schemas.microsoft.com/office/powerpoint/2010/main" val="39110136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6607899"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Screen Matching</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189129"/>
            <a:ext cx="11329485" cy="3701526"/>
          </a:xfrm>
          <a:prstGeom prst="rect">
            <a:avLst/>
          </a:prstGeom>
          <a:noFill/>
        </p:spPr>
        <p:txBody>
          <a:bodyPr wrap="square" rtlCol="0">
            <a:spAutoFit/>
          </a:bodyPr>
          <a:lstStyle/>
          <a:p>
            <a:pPr>
              <a:lnSpc>
                <a:spcPct val="150000"/>
              </a:lnSpc>
              <a:buSzPct val="200000"/>
            </a:pPr>
            <a:r>
              <a:rPr lang="zh-CN" altLang="en-US" sz="3200" dirty="0">
                <a:latin typeface="+mj-ea"/>
                <a:ea typeface="+mj-ea"/>
              </a:rPr>
              <a:t>屏幕匹配</a:t>
            </a:r>
            <a:r>
              <a:rPr lang="en-US" altLang="zh-CN" sz="3200" dirty="0">
                <a:latin typeface="+mj-ea"/>
                <a:ea typeface="+mj-ea"/>
              </a:rPr>
              <a:t>——</a:t>
            </a:r>
            <a:r>
              <a:rPr lang="zh-CN" altLang="en-US" sz="3200" dirty="0">
                <a:latin typeface="+mj-ea"/>
                <a:ea typeface="+mj-ea"/>
              </a:rPr>
              <a:t>基于屏幕中</a:t>
            </a:r>
            <a:r>
              <a:rPr lang="en-US" altLang="zh-CN" sz="3200" dirty="0">
                <a:latin typeface="+mj-ea"/>
                <a:ea typeface="+mj-ea"/>
              </a:rPr>
              <a:t>GUI</a:t>
            </a:r>
            <a:r>
              <a:rPr lang="zh-CN" altLang="en-US" sz="3200" dirty="0">
                <a:latin typeface="+mj-ea"/>
                <a:ea typeface="+mj-ea"/>
              </a:rPr>
              <a:t>元素的关联关系：</a:t>
            </a:r>
            <a:endParaRPr lang="en-US" altLang="zh-CN" sz="3200" dirty="0">
              <a:latin typeface="+mj-ea"/>
              <a:ea typeface="+mj-ea"/>
            </a:endParaRPr>
          </a:p>
          <a:p>
            <a:pPr>
              <a:lnSpc>
                <a:spcPct val="150000"/>
              </a:lnSpc>
              <a:buSzPct val="200000"/>
            </a:pPr>
            <a:r>
              <a:rPr lang="en-US" altLang="zh-CN" sz="3200" dirty="0">
                <a:latin typeface="+mj-ea"/>
                <a:ea typeface="+mj-ea"/>
              </a:rPr>
              <a:t>Background Region</a:t>
            </a:r>
            <a:r>
              <a:rPr lang="zh-CN" altLang="en-US" sz="3200" dirty="0">
                <a:latin typeface="+mj-ea"/>
                <a:ea typeface="+mj-ea"/>
              </a:rPr>
              <a:t>：</a:t>
            </a:r>
            <a:endParaRPr lang="en-US" altLang="zh-CN" sz="3200" dirty="0">
              <a:latin typeface="+mj-ea"/>
              <a:ea typeface="+mj-ea"/>
            </a:endParaRPr>
          </a:p>
          <a:p>
            <a:pPr>
              <a:lnSpc>
                <a:spcPct val="150000"/>
              </a:lnSpc>
              <a:buSzPct val="200000"/>
            </a:pPr>
            <a:r>
              <a:rPr lang="en-US" altLang="zh-CN" sz="3200" dirty="0">
                <a:latin typeface="+mj-ea"/>
                <a:ea typeface="+mj-ea"/>
              </a:rPr>
              <a:t>	</a:t>
            </a:r>
            <a:r>
              <a:rPr lang="zh-CN" altLang="en-US" sz="3200" dirty="0">
                <a:latin typeface="+mj-ea"/>
                <a:ea typeface="+mj-ea"/>
              </a:rPr>
              <a:t>假定背景区域在不同屏幕之间保持不变，如上端的导航栏</a:t>
            </a:r>
            <a:endParaRPr lang="en-US" altLang="zh-CN" sz="3200" dirty="0">
              <a:latin typeface="+mj-ea"/>
              <a:ea typeface="+mj-ea"/>
            </a:endParaRPr>
          </a:p>
          <a:p>
            <a:pPr>
              <a:lnSpc>
                <a:spcPct val="150000"/>
              </a:lnSpc>
              <a:buSzPct val="200000"/>
            </a:pPr>
            <a:r>
              <a:rPr lang="zh-CN" altLang="en-US" sz="3200" dirty="0">
                <a:latin typeface="+mj-ea"/>
                <a:ea typeface="+mj-ea"/>
              </a:rPr>
              <a:t>识别方法：寻找屏幕顶端或底端高度为</a:t>
            </a:r>
            <a:r>
              <a:rPr lang="en-US" altLang="zh-CN" sz="3200" dirty="0">
                <a:latin typeface="+mj-ea"/>
                <a:ea typeface="+mj-ea"/>
              </a:rPr>
              <a:t>20%</a:t>
            </a:r>
            <a:r>
              <a:rPr lang="zh-CN" altLang="en-US" sz="3200" dirty="0">
                <a:latin typeface="+mj-ea"/>
                <a:ea typeface="+mj-ea"/>
              </a:rPr>
              <a:t>，和屏幕等宽的轮廓，然后将这些轮廓的最小边界框视为描绘背景的区域</a:t>
            </a:r>
            <a:endParaRPr lang="en-US" altLang="zh-CN" sz="3200" dirty="0">
              <a:latin typeface="+mj-ea"/>
              <a:ea typeface="+mj-ea"/>
            </a:endParaRPr>
          </a:p>
        </p:txBody>
      </p:sp>
    </p:spTree>
    <p:extLst>
      <p:ext uri="{BB962C8B-B14F-4D97-AF65-F5344CB8AC3E}">
        <p14:creationId xmlns:p14="http://schemas.microsoft.com/office/powerpoint/2010/main" val="22564263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6607899"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Screen Matching</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189129"/>
            <a:ext cx="11329485" cy="2224199"/>
          </a:xfrm>
          <a:prstGeom prst="rect">
            <a:avLst/>
          </a:prstGeom>
          <a:noFill/>
        </p:spPr>
        <p:txBody>
          <a:bodyPr wrap="square" rtlCol="0">
            <a:spAutoFit/>
          </a:bodyPr>
          <a:lstStyle/>
          <a:p>
            <a:pPr>
              <a:lnSpc>
                <a:spcPct val="150000"/>
              </a:lnSpc>
              <a:buSzPct val="200000"/>
            </a:pPr>
            <a:r>
              <a:rPr lang="zh-CN" altLang="en-US" sz="3200" dirty="0">
                <a:latin typeface="+mj-ea"/>
                <a:ea typeface="+mj-ea"/>
              </a:rPr>
              <a:t>屏幕匹配</a:t>
            </a:r>
            <a:r>
              <a:rPr lang="en-US" altLang="zh-CN" sz="3200" dirty="0">
                <a:latin typeface="+mj-ea"/>
                <a:ea typeface="+mj-ea"/>
              </a:rPr>
              <a:t>——</a:t>
            </a:r>
            <a:r>
              <a:rPr lang="zh-CN" altLang="en-US" sz="3200" dirty="0">
                <a:latin typeface="+mj-ea"/>
                <a:ea typeface="+mj-ea"/>
              </a:rPr>
              <a:t>基于屏幕中</a:t>
            </a:r>
            <a:r>
              <a:rPr lang="en-US" altLang="zh-CN" sz="3200" dirty="0">
                <a:latin typeface="+mj-ea"/>
                <a:ea typeface="+mj-ea"/>
              </a:rPr>
              <a:t>GUI</a:t>
            </a:r>
            <a:r>
              <a:rPr lang="zh-CN" altLang="en-US" sz="3200" dirty="0">
                <a:latin typeface="+mj-ea"/>
                <a:ea typeface="+mj-ea"/>
              </a:rPr>
              <a:t>元素的关联关系：</a:t>
            </a:r>
            <a:endParaRPr lang="en-US" altLang="zh-CN" sz="3200" dirty="0">
              <a:latin typeface="+mj-ea"/>
              <a:ea typeface="+mj-ea"/>
            </a:endParaRPr>
          </a:p>
          <a:p>
            <a:pPr>
              <a:lnSpc>
                <a:spcPct val="150000"/>
              </a:lnSpc>
              <a:buSzPct val="200000"/>
            </a:pPr>
            <a:r>
              <a:rPr lang="en-US" altLang="zh-CN" sz="3200" dirty="0">
                <a:latin typeface="+mj-ea"/>
                <a:ea typeface="+mj-ea"/>
              </a:rPr>
              <a:t>Content Region</a:t>
            </a:r>
            <a:r>
              <a:rPr lang="zh-CN" altLang="en-US" sz="3200" dirty="0">
                <a:latin typeface="+mj-ea"/>
                <a:ea typeface="+mj-ea"/>
              </a:rPr>
              <a:t>：</a:t>
            </a:r>
            <a:endParaRPr lang="en-US" altLang="zh-CN" sz="3200" dirty="0">
              <a:latin typeface="+mj-ea"/>
              <a:ea typeface="+mj-ea"/>
            </a:endParaRPr>
          </a:p>
          <a:p>
            <a:pPr>
              <a:lnSpc>
                <a:spcPct val="150000"/>
              </a:lnSpc>
              <a:buSzPct val="200000"/>
            </a:pPr>
            <a:r>
              <a:rPr lang="en-US" altLang="zh-CN" sz="3200" dirty="0">
                <a:latin typeface="+mj-ea"/>
                <a:ea typeface="+mj-ea"/>
              </a:rPr>
              <a:t>	</a:t>
            </a:r>
            <a:r>
              <a:rPr lang="zh-CN" altLang="en-US" sz="3200" dirty="0">
                <a:latin typeface="+mj-ea"/>
                <a:ea typeface="+mj-ea"/>
              </a:rPr>
              <a:t>没有被块区域和背景区域覆盖的区域</a:t>
            </a:r>
            <a:endParaRPr lang="en-US" altLang="zh-CN" sz="3200" dirty="0">
              <a:latin typeface="+mj-ea"/>
              <a:ea typeface="+mj-ea"/>
            </a:endParaRPr>
          </a:p>
        </p:txBody>
      </p:sp>
    </p:spTree>
    <p:extLst>
      <p:ext uri="{BB962C8B-B14F-4D97-AF65-F5344CB8AC3E}">
        <p14:creationId xmlns:p14="http://schemas.microsoft.com/office/powerpoint/2010/main" val="18783631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6607899"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Screen Matching</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189129"/>
            <a:ext cx="11329485" cy="3701526"/>
          </a:xfrm>
          <a:prstGeom prst="rect">
            <a:avLst/>
          </a:prstGeom>
          <a:noFill/>
        </p:spPr>
        <p:txBody>
          <a:bodyPr wrap="square" rtlCol="0">
            <a:spAutoFit/>
          </a:bodyPr>
          <a:lstStyle/>
          <a:p>
            <a:pPr>
              <a:lnSpc>
                <a:spcPct val="150000"/>
              </a:lnSpc>
              <a:buSzPct val="200000"/>
            </a:pPr>
            <a:r>
              <a:rPr lang="zh-CN" altLang="en-US" sz="3200" dirty="0">
                <a:latin typeface="+mj-ea"/>
                <a:ea typeface="+mj-ea"/>
              </a:rPr>
              <a:t>屏幕匹配</a:t>
            </a:r>
            <a:r>
              <a:rPr lang="en-US" altLang="zh-CN" sz="3200" dirty="0">
                <a:latin typeface="+mj-ea"/>
                <a:ea typeface="+mj-ea"/>
              </a:rPr>
              <a:t>——</a:t>
            </a:r>
            <a:r>
              <a:rPr lang="zh-CN" altLang="en-US" sz="3200" dirty="0">
                <a:latin typeface="+mj-ea"/>
                <a:ea typeface="+mj-ea"/>
              </a:rPr>
              <a:t>基于屏幕中</a:t>
            </a:r>
            <a:r>
              <a:rPr lang="en-US" altLang="zh-CN" sz="3200" dirty="0">
                <a:latin typeface="+mj-ea"/>
                <a:ea typeface="+mj-ea"/>
              </a:rPr>
              <a:t>GUI</a:t>
            </a:r>
            <a:r>
              <a:rPr lang="zh-CN" altLang="en-US" sz="3200" dirty="0">
                <a:latin typeface="+mj-ea"/>
                <a:ea typeface="+mj-ea"/>
              </a:rPr>
              <a:t>元素的关联关系：</a:t>
            </a:r>
            <a:endParaRPr lang="en-US" altLang="zh-CN" sz="3200" dirty="0">
              <a:latin typeface="+mj-ea"/>
              <a:ea typeface="+mj-ea"/>
            </a:endParaRPr>
          </a:p>
          <a:p>
            <a:pPr>
              <a:lnSpc>
                <a:spcPct val="150000"/>
              </a:lnSpc>
              <a:buSzPct val="200000"/>
            </a:pPr>
            <a:r>
              <a:rPr lang="zh-CN" altLang="en-US" sz="3200" dirty="0">
                <a:latin typeface="+mj-ea"/>
                <a:ea typeface="+mj-ea"/>
              </a:rPr>
              <a:t>给定屏幕</a:t>
            </a:r>
            <a:r>
              <a:rPr lang="en-US" altLang="zh-CN" sz="3200" dirty="0">
                <a:latin typeface="+mj-ea"/>
                <a:ea typeface="+mj-ea"/>
              </a:rPr>
              <a:t>S</a:t>
            </a:r>
            <a:r>
              <a:rPr lang="zh-CN" altLang="en-US" sz="3200" dirty="0">
                <a:latin typeface="+mj-ea"/>
                <a:ea typeface="+mj-ea"/>
              </a:rPr>
              <a:t>，识别出以下不同区域：</a:t>
            </a:r>
            <a:endParaRPr lang="en-US" altLang="zh-CN" sz="3200" dirty="0">
              <a:latin typeface="+mj-ea"/>
              <a:ea typeface="+mj-ea"/>
            </a:endParaRPr>
          </a:p>
          <a:p>
            <a:pPr>
              <a:lnSpc>
                <a:spcPct val="150000"/>
              </a:lnSpc>
              <a:buSzPct val="200000"/>
            </a:pPr>
            <a:r>
              <a:rPr lang="zh-CN" altLang="en-US" sz="3200" dirty="0">
                <a:latin typeface="+mj-ea"/>
                <a:ea typeface="+mj-ea"/>
              </a:rPr>
              <a:t>块区域 </a:t>
            </a:r>
            <a:r>
              <a:rPr lang="en-US" altLang="zh-CN" sz="3200" dirty="0" err="1">
                <a:latin typeface="+mj-ea"/>
                <a:ea typeface="+mj-ea"/>
              </a:rPr>
              <a:t>S</a:t>
            </a:r>
            <a:r>
              <a:rPr lang="en-US" altLang="zh-CN" sz="3200" baseline="30000" dirty="0" err="1">
                <a:latin typeface="+mj-ea"/>
                <a:ea typeface="+mj-ea"/>
              </a:rPr>
              <a:t>k</a:t>
            </a:r>
            <a:r>
              <a:rPr lang="zh-CN" altLang="en-US" sz="3200" dirty="0">
                <a:latin typeface="+mj-ea"/>
                <a:ea typeface="+mj-ea"/>
              </a:rPr>
              <a:t>，顶部背景区域 </a:t>
            </a:r>
            <a:r>
              <a:rPr lang="en-US" altLang="zh-CN" sz="3200" dirty="0">
                <a:latin typeface="+mj-ea"/>
                <a:ea typeface="+mj-ea"/>
              </a:rPr>
              <a:t>S</a:t>
            </a:r>
            <a:r>
              <a:rPr lang="en-US" altLang="zh-CN" sz="3200" baseline="30000" dirty="0">
                <a:latin typeface="+mj-ea"/>
                <a:ea typeface="+mj-ea"/>
              </a:rPr>
              <a:t>t</a:t>
            </a:r>
            <a:r>
              <a:rPr lang="zh-CN" altLang="en-US" sz="3200" dirty="0">
                <a:latin typeface="+mj-ea"/>
                <a:ea typeface="+mj-ea"/>
              </a:rPr>
              <a:t>，底部背景区域 </a:t>
            </a:r>
            <a:r>
              <a:rPr lang="en-US" altLang="zh-CN" sz="3200" dirty="0">
                <a:latin typeface="+mj-ea"/>
                <a:ea typeface="+mj-ea"/>
              </a:rPr>
              <a:t>S</a:t>
            </a:r>
            <a:r>
              <a:rPr lang="en-US" altLang="zh-CN" sz="3200" baseline="30000" dirty="0">
                <a:latin typeface="+mj-ea"/>
                <a:ea typeface="+mj-ea"/>
              </a:rPr>
              <a:t>b</a:t>
            </a:r>
            <a:r>
              <a:rPr lang="zh-CN" altLang="en-US" sz="3200" dirty="0">
                <a:latin typeface="+mj-ea"/>
                <a:ea typeface="+mj-ea"/>
              </a:rPr>
              <a:t>，内容区域 </a:t>
            </a:r>
            <a:r>
              <a:rPr lang="en-US" altLang="zh-CN" sz="3200" dirty="0">
                <a:latin typeface="+mj-ea"/>
                <a:ea typeface="+mj-ea"/>
              </a:rPr>
              <a:t>S</a:t>
            </a:r>
            <a:r>
              <a:rPr lang="en-US" altLang="zh-CN" sz="3200" baseline="30000" dirty="0">
                <a:latin typeface="+mj-ea"/>
                <a:ea typeface="+mj-ea"/>
              </a:rPr>
              <a:t>c</a:t>
            </a:r>
          </a:p>
          <a:p>
            <a:pPr>
              <a:lnSpc>
                <a:spcPct val="150000"/>
              </a:lnSpc>
              <a:buSzPct val="200000"/>
            </a:pPr>
            <a:r>
              <a:rPr lang="zh-CN" altLang="en-US" sz="3200" dirty="0">
                <a:latin typeface="+mj-ea"/>
                <a:ea typeface="+mj-ea"/>
              </a:rPr>
              <a:t>屏幕中没有显示的区域用</a:t>
            </a:r>
            <a:r>
              <a:rPr lang="en-US" altLang="zh-CN" sz="3200" dirty="0">
                <a:latin typeface="+mj-ea"/>
                <a:ea typeface="+mj-ea"/>
              </a:rPr>
              <a:t>φ</a:t>
            </a:r>
            <a:r>
              <a:rPr lang="zh-CN" altLang="en-US" sz="3200" dirty="0">
                <a:latin typeface="+mj-ea"/>
                <a:ea typeface="+mj-ea"/>
              </a:rPr>
              <a:t>表示，当且仅当两个区域的</a:t>
            </a:r>
            <a:r>
              <a:rPr lang="en-US" altLang="zh-CN" sz="3200" dirty="0">
                <a:latin typeface="+mj-ea"/>
                <a:ea typeface="+mj-ea"/>
              </a:rPr>
              <a:t>GUI</a:t>
            </a:r>
            <a:r>
              <a:rPr lang="zh-CN" altLang="en-US" sz="3200" dirty="0">
                <a:latin typeface="+mj-ea"/>
                <a:ea typeface="+mj-ea"/>
              </a:rPr>
              <a:t>元素集合相匹配时，两个区域相匹配。</a:t>
            </a:r>
            <a:endParaRPr lang="en-US" altLang="zh-CN" sz="3200" dirty="0">
              <a:latin typeface="+mj-ea"/>
              <a:ea typeface="+mj-ea"/>
            </a:endParaRPr>
          </a:p>
        </p:txBody>
      </p:sp>
    </p:spTree>
    <p:extLst>
      <p:ext uri="{BB962C8B-B14F-4D97-AF65-F5344CB8AC3E}">
        <p14:creationId xmlns:p14="http://schemas.microsoft.com/office/powerpoint/2010/main" val="38870112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6607899"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Screen Matching</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886952"/>
            <a:ext cx="11329485" cy="746871"/>
          </a:xfrm>
          <a:prstGeom prst="rect">
            <a:avLst/>
          </a:prstGeom>
          <a:noFill/>
        </p:spPr>
        <p:txBody>
          <a:bodyPr wrap="square" rtlCol="0">
            <a:spAutoFit/>
          </a:bodyPr>
          <a:lstStyle/>
          <a:p>
            <a:pPr>
              <a:lnSpc>
                <a:spcPct val="150000"/>
              </a:lnSpc>
              <a:buSzPct val="200000"/>
            </a:pPr>
            <a:r>
              <a:rPr lang="zh-CN" altLang="en-US" sz="3200" dirty="0">
                <a:latin typeface="+mj-ea"/>
                <a:ea typeface="+mj-ea"/>
              </a:rPr>
              <a:t>屏幕匹配</a:t>
            </a:r>
            <a:r>
              <a:rPr lang="en-US" altLang="zh-CN" sz="3200" dirty="0">
                <a:latin typeface="+mj-ea"/>
                <a:ea typeface="+mj-ea"/>
              </a:rPr>
              <a:t>——</a:t>
            </a:r>
            <a:r>
              <a:rPr lang="zh-CN" altLang="en-US" sz="3200" dirty="0">
                <a:latin typeface="+mj-ea"/>
                <a:ea typeface="+mj-ea"/>
              </a:rPr>
              <a:t>基于屏幕中</a:t>
            </a:r>
            <a:r>
              <a:rPr lang="en-US" altLang="zh-CN" sz="3200" dirty="0">
                <a:latin typeface="+mj-ea"/>
                <a:ea typeface="+mj-ea"/>
              </a:rPr>
              <a:t>GUI</a:t>
            </a:r>
            <a:r>
              <a:rPr lang="zh-CN" altLang="en-US" sz="3200" dirty="0">
                <a:latin typeface="+mj-ea"/>
                <a:ea typeface="+mj-ea"/>
              </a:rPr>
              <a:t>元素的关联关系：</a:t>
            </a:r>
            <a:endParaRPr lang="en-US" altLang="zh-CN" sz="3200" dirty="0">
              <a:latin typeface="+mj-ea"/>
              <a:ea typeface="+mj-ea"/>
            </a:endParaRPr>
          </a:p>
        </p:txBody>
      </p:sp>
      <p:pic>
        <p:nvPicPr>
          <p:cNvPr id="4" name="图片 3">
            <a:extLst>
              <a:ext uri="{FF2B5EF4-FFF2-40B4-BE49-F238E27FC236}">
                <a16:creationId xmlns:a16="http://schemas.microsoft.com/office/drawing/2014/main" id="{8DE7381D-3156-4E97-9818-75A2D229DF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0757" y="1773904"/>
            <a:ext cx="9246725" cy="3819300"/>
          </a:xfrm>
          <a:prstGeom prst="rect">
            <a:avLst/>
          </a:prstGeom>
        </p:spPr>
      </p:pic>
      <p:sp>
        <p:nvSpPr>
          <p:cNvPr id="6" name="文本框 5">
            <a:extLst>
              <a:ext uri="{FF2B5EF4-FFF2-40B4-BE49-F238E27FC236}">
                <a16:creationId xmlns:a16="http://schemas.microsoft.com/office/drawing/2014/main" id="{9B76008B-DFFF-48A6-B3D2-FD1FFD99994C}"/>
              </a:ext>
            </a:extLst>
          </p:cNvPr>
          <p:cNvSpPr txBox="1"/>
          <p:nvPr/>
        </p:nvSpPr>
        <p:spPr>
          <a:xfrm>
            <a:off x="4465753" y="3279926"/>
            <a:ext cx="7475622" cy="523220"/>
          </a:xfrm>
          <a:prstGeom prst="rect">
            <a:avLst/>
          </a:prstGeom>
          <a:noFill/>
        </p:spPr>
        <p:txBody>
          <a:bodyPr wrap="square" rtlCol="0">
            <a:spAutoFit/>
          </a:bodyPr>
          <a:lstStyle/>
          <a:p>
            <a:r>
              <a:rPr lang="zh-CN" altLang="en-US" sz="2800" dirty="0">
                <a:solidFill>
                  <a:srgbClr val="FF0000"/>
                </a:solidFill>
              </a:rPr>
              <a:t>两个屏幕中都有块区域，且两个块区域相匹配</a:t>
            </a:r>
          </a:p>
        </p:txBody>
      </p:sp>
      <p:sp>
        <p:nvSpPr>
          <p:cNvPr id="11" name="文本框 10">
            <a:extLst>
              <a:ext uri="{FF2B5EF4-FFF2-40B4-BE49-F238E27FC236}">
                <a16:creationId xmlns:a16="http://schemas.microsoft.com/office/drawing/2014/main" id="{937CB4D2-E547-42BC-846F-442EFF745393}"/>
              </a:ext>
            </a:extLst>
          </p:cNvPr>
          <p:cNvSpPr txBox="1"/>
          <p:nvPr/>
        </p:nvSpPr>
        <p:spPr>
          <a:xfrm>
            <a:off x="5003164" y="4926029"/>
            <a:ext cx="7475622" cy="523220"/>
          </a:xfrm>
          <a:prstGeom prst="rect">
            <a:avLst/>
          </a:prstGeom>
          <a:noFill/>
        </p:spPr>
        <p:txBody>
          <a:bodyPr wrap="square" rtlCol="0">
            <a:spAutoFit/>
          </a:bodyPr>
          <a:lstStyle/>
          <a:p>
            <a:r>
              <a:rPr lang="zh-CN" altLang="en-US" sz="2800" dirty="0">
                <a:solidFill>
                  <a:srgbClr val="FF0000"/>
                </a:solidFill>
              </a:rPr>
              <a:t>两屏幕都没有块区域，但背景区域没有匹配</a:t>
            </a:r>
          </a:p>
        </p:txBody>
      </p:sp>
      <p:sp>
        <p:nvSpPr>
          <p:cNvPr id="12" name="文本框 11">
            <a:extLst>
              <a:ext uri="{FF2B5EF4-FFF2-40B4-BE49-F238E27FC236}">
                <a16:creationId xmlns:a16="http://schemas.microsoft.com/office/drawing/2014/main" id="{17D759AC-609C-454C-AF4B-E7D835830F61}"/>
              </a:ext>
            </a:extLst>
          </p:cNvPr>
          <p:cNvSpPr txBox="1"/>
          <p:nvPr/>
        </p:nvSpPr>
        <p:spPr>
          <a:xfrm>
            <a:off x="246864" y="5477840"/>
            <a:ext cx="7475622" cy="954107"/>
          </a:xfrm>
          <a:prstGeom prst="rect">
            <a:avLst/>
          </a:prstGeom>
          <a:noFill/>
        </p:spPr>
        <p:txBody>
          <a:bodyPr wrap="square" rtlCol="0">
            <a:spAutoFit/>
          </a:bodyPr>
          <a:lstStyle/>
          <a:p>
            <a:r>
              <a:rPr lang="zh-CN" altLang="en-US" sz="2800" dirty="0">
                <a:solidFill>
                  <a:srgbClr val="FF0000"/>
                </a:solidFill>
              </a:rPr>
              <a:t>两屏幕都没有块区域，但背景区域匹配时，</a:t>
            </a:r>
            <a:endParaRPr lang="en-US" altLang="zh-CN" sz="2800" dirty="0">
              <a:solidFill>
                <a:srgbClr val="FF0000"/>
              </a:solidFill>
            </a:endParaRPr>
          </a:p>
          <a:p>
            <a:r>
              <a:rPr lang="zh-CN" altLang="en-US" sz="2800" dirty="0">
                <a:solidFill>
                  <a:srgbClr val="FF0000"/>
                </a:solidFill>
              </a:rPr>
              <a:t>当且仅当内容区域匹配，屏幕才匹配</a:t>
            </a:r>
          </a:p>
        </p:txBody>
      </p:sp>
    </p:spTree>
    <p:extLst>
      <p:ext uri="{BB962C8B-B14F-4D97-AF65-F5344CB8AC3E}">
        <p14:creationId xmlns:p14="http://schemas.microsoft.com/office/powerpoint/2010/main" val="19996399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3703258"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Test Script Repair</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189129"/>
            <a:ext cx="11329485" cy="4440190"/>
          </a:xfrm>
          <a:prstGeom prst="rect">
            <a:avLst/>
          </a:prstGeom>
          <a:noFill/>
        </p:spPr>
        <p:txBody>
          <a:bodyPr wrap="square" rtlCol="0">
            <a:spAutoFit/>
          </a:bodyPr>
          <a:lstStyle/>
          <a:p>
            <a:pPr>
              <a:lnSpc>
                <a:spcPct val="150000"/>
              </a:lnSpc>
              <a:buSzPct val="200000"/>
            </a:pPr>
            <a:r>
              <a:rPr lang="zh-CN" altLang="en-US" sz="3200" dirty="0">
                <a:latin typeface="+mj-ea"/>
                <a:ea typeface="+mj-ea"/>
              </a:rPr>
              <a:t>测试脚本修复的过程</a:t>
            </a:r>
            <a:endParaRPr lang="en-US" altLang="zh-CN" sz="3200" dirty="0">
              <a:latin typeface="+mj-ea"/>
              <a:ea typeface="+mj-ea"/>
            </a:endParaRPr>
          </a:p>
          <a:p>
            <a:pPr>
              <a:lnSpc>
                <a:spcPct val="150000"/>
              </a:lnSpc>
              <a:buSzPct val="200000"/>
            </a:pPr>
            <a:r>
              <a:rPr lang="zh-CN" altLang="en-US" sz="3200" dirty="0">
                <a:latin typeface="+mj-ea"/>
                <a:ea typeface="+mj-ea"/>
              </a:rPr>
              <a:t>首先要验证原脚本是否可以在新版应用上保留原有测试</a:t>
            </a:r>
            <a:r>
              <a:rPr lang="zh-CN" altLang="en-US" sz="3200" dirty="0">
                <a:solidFill>
                  <a:schemeClr val="accent2"/>
                </a:solidFill>
                <a:latin typeface="+mj-ea"/>
                <a:ea typeface="+mj-ea"/>
              </a:rPr>
              <a:t>意图</a:t>
            </a:r>
            <a:endParaRPr lang="en-US" altLang="zh-CN" sz="3200" dirty="0">
              <a:solidFill>
                <a:schemeClr val="accent2"/>
              </a:solidFill>
              <a:latin typeface="+mj-ea"/>
              <a:ea typeface="+mj-ea"/>
            </a:endParaRPr>
          </a:p>
          <a:p>
            <a:pPr>
              <a:lnSpc>
                <a:spcPct val="150000"/>
              </a:lnSpc>
              <a:buSzPct val="200000"/>
            </a:pPr>
            <a:r>
              <a:rPr lang="zh-CN" altLang="en-US" sz="3200" dirty="0">
                <a:latin typeface="+mj-ea"/>
                <a:ea typeface="+mj-ea"/>
              </a:rPr>
              <a:t>具体来讲，就是对于一个执行动作 </a:t>
            </a:r>
            <a:r>
              <a:rPr lang="en-US" altLang="zh-CN" sz="3200" dirty="0">
                <a:latin typeface="+mj-ea"/>
                <a:ea typeface="+mj-ea"/>
              </a:rPr>
              <a:t>α</a:t>
            </a:r>
            <a:r>
              <a:rPr lang="zh-CN" altLang="en-US" sz="3200" dirty="0">
                <a:latin typeface="+mj-ea"/>
                <a:ea typeface="+mj-ea"/>
              </a:rPr>
              <a:t> 在旧应用导致的屏幕转换 </a:t>
            </a:r>
            <a:r>
              <a:rPr lang="en-US" altLang="zh-CN" sz="3200" dirty="0">
                <a:latin typeface="+mj-ea"/>
                <a:ea typeface="+mj-ea"/>
              </a:rPr>
              <a:t>&lt;</a:t>
            </a:r>
            <a:r>
              <a:rPr lang="en-US" altLang="zh-CN" sz="3200" dirty="0" err="1">
                <a:latin typeface="+mj-ea"/>
                <a:ea typeface="+mj-ea"/>
              </a:rPr>
              <a:t>src,dest</a:t>
            </a:r>
            <a:r>
              <a:rPr lang="en-US" altLang="zh-CN" sz="3200" dirty="0">
                <a:latin typeface="+mj-ea"/>
                <a:ea typeface="+mj-ea"/>
              </a:rPr>
              <a:t>&gt;</a:t>
            </a:r>
            <a:r>
              <a:rPr lang="zh-CN" altLang="en-US" sz="3200" dirty="0">
                <a:latin typeface="+mj-ea"/>
                <a:ea typeface="+mj-ea"/>
              </a:rPr>
              <a:t>，其在新应用上导致的屏幕转换记为 </a:t>
            </a:r>
            <a:r>
              <a:rPr lang="en-US" altLang="zh-CN" sz="3200" dirty="0">
                <a:latin typeface="+mj-ea"/>
                <a:ea typeface="+mj-ea"/>
              </a:rPr>
              <a:t>&lt;</a:t>
            </a:r>
            <a:r>
              <a:rPr lang="en-US" altLang="zh-CN" sz="3200" dirty="0" err="1">
                <a:latin typeface="+mj-ea"/>
                <a:ea typeface="+mj-ea"/>
              </a:rPr>
              <a:t>src</a:t>
            </a:r>
            <a:r>
              <a:rPr lang="en-US" altLang="zh-CN" sz="3200" dirty="0">
                <a:latin typeface="+mj-ea"/>
                <a:ea typeface="+mj-ea"/>
              </a:rPr>
              <a:t>’,</a:t>
            </a:r>
            <a:r>
              <a:rPr lang="en-US" altLang="zh-CN" sz="3200" dirty="0" err="1">
                <a:latin typeface="+mj-ea"/>
                <a:ea typeface="+mj-ea"/>
              </a:rPr>
              <a:t>dest</a:t>
            </a:r>
            <a:r>
              <a:rPr lang="en-US" altLang="zh-CN" sz="3200" dirty="0">
                <a:latin typeface="+mj-ea"/>
                <a:ea typeface="+mj-ea"/>
              </a:rPr>
              <a:t>’&gt;</a:t>
            </a:r>
          </a:p>
          <a:p>
            <a:pPr>
              <a:lnSpc>
                <a:spcPct val="150000"/>
              </a:lnSpc>
              <a:buSzPct val="200000"/>
            </a:pPr>
            <a:r>
              <a:rPr lang="zh-CN" altLang="en-US" sz="3200" dirty="0">
                <a:latin typeface="+mj-ea"/>
                <a:ea typeface="+mj-ea"/>
              </a:rPr>
              <a:t>其中 </a:t>
            </a:r>
            <a:r>
              <a:rPr lang="en-US" altLang="zh-CN" sz="3200" dirty="0" err="1">
                <a:latin typeface="+mj-ea"/>
                <a:ea typeface="+mj-ea"/>
              </a:rPr>
              <a:t>src</a:t>
            </a:r>
            <a:r>
              <a:rPr lang="en-US" altLang="zh-CN" sz="3200" dirty="0">
                <a:latin typeface="+mj-ea"/>
                <a:ea typeface="+mj-ea"/>
              </a:rPr>
              <a:t>, </a:t>
            </a:r>
            <a:r>
              <a:rPr lang="en-US" altLang="zh-CN" sz="3200" dirty="0" err="1">
                <a:latin typeface="+mj-ea"/>
                <a:ea typeface="+mj-ea"/>
              </a:rPr>
              <a:t>dest</a:t>
            </a:r>
            <a:r>
              <a:rPr lang="en-US" altLang="zh-CN" sz="3200" dirty="0">
                <a:latin typeface="+mj-ea"/>
                <a:ea typeface="+mj-ea"/>
              </a:rPr>
              <a:t>, </a:t>
            </a:r>
            <a:r>
              <a:rPr lang="en-US" altLang="zh-CN" sz="3200" dirty="0" err="1">
                <a:latin typeface="+mj-ea"/>
                <a:ea typeface="+mj-ea"/>
              </a:rPr>
              <a:t>src</a:t>
            </a:r>
            <a:r>
              <a:rPr lang="en-US" altLang="zh-CN" sz="3200" dirty="0">
                <a:latin typeface="+mj-ea"/>
                <a:ea typeface="+mj-ea"/>
              </a:rPr>
              <a:t>’, </a:t>
            </a:r>
            <a:r>
              <a:rPr lang="en-US" altLang="zh-CN" sz="3200" dirty="0" err="1">
                <a:latin typeface="+mj-ea"/>
                <a:ea typeface="+mj-ea"/>
              </a:rPr>
              <a:t>dest</a:t>
            </a:r>
            <a:r>
              <a:rPr lang="en-US" altLang="zh-CN" sz="3200" dirty="0">
                <a:latin typeface="+mj-ea"/>
                <a:ea typeface="+mj-ea"/>
              </a:rPr>
              <a:t>’ </a:t>
            </a:r>
            <a:r>
              <a:rPr lang="zh-CN" altLang="en-US" sz="3200" dirty="0">
                <a:latin typeface="+mj-ea"/>
                <a:ea typeface="+mj-ea"/>
              </a:rPr>
              <a:t>都是屏幕类型。若 </a:t>
            </a:r>
            <a:r>
              <a:rPr lang="en-US" altLang="zh-CN" sz="3200" dirty="0" err="1">
                <a:latin typeface="+mj-ea"/>
                <a:ea typeface="+mj-ea"/>
              </a:rPr>
              <a:t>src</a:t>
            </a:r>
            <a:r>
              <a:rPr lang="en-US" altLang="zh-CN" sz="3200" dirty="0">
                <a:latin typeface="+mj-ea"/>
                <a:ea typeface="+mj-ea"/>
              </a:rPr>
              <a:t> </a:t>
            </a:r>
            <a:r>
              <a:rPr lang="zh-CN" altLang="en-US" sz="3200" dirty="0">
                <a:latin typeface="+mj-ea"/>
                <a:ea typeface="+mj-ea"/>
              </a:rPr>
              <a:t>与 </a:t>
            </a:r>
            <a:r>
              <a:rPr lang="en-US" altLang="zh-CN" sz="3200" dirty="0" err="1">
                <a:latin typeface="+mj-ea"/>
                <a:ea typeface="+mj-ea"/>
              </a:rPr>
              <a:t>src</a:t>
            </a:r>
            <a:r>
              <a:rPr lang="en-US" altLang="zh-CN" sz="3200" dirty="0">
                <a:latin typeface="+mj-ea"/>
                <a:ea typeface="+mj-ea"/>
              </a:rPr>
              <a:t>’ </a:t>
            </a:r>
            <a:r>
              <a:rPr lang="zh-CN" altLang="en-US" sz="3200" dirty="0">
                <a:latin typeface="+mj-ea"/>
                <a:ea typeface="+mj-ea"/>
              </a:rPr>
              <a:t>相匹配，且 </a:t>
            </a:r>
            <a:r>
              <a:rPr lang="en-US" altLang="zh-CN" sz="3200" dirty="0" err="1">
                <a:latin typeface="+mj-ea"/>
                <a:ea typeface="+mj-ea"/>
              </a:rPr>
              <a:t>dest</a:t>
            </a:r>
            <a:r>
              <a:rPr lang="en-US" altLang="zh-CN" sz="3200" dirty="0">
                <a:latin typeface="+mj-ea"/>
                <a:ea typeface="+mj-ea"/>
              </a:rPr>
              <a:t> </a:t>
            </a:r>
            <a:r>
              <a:rPr lang="zh-CN" altLang="en-US" sz="3200" dirty="0">
                <a:latin typeface="+mj-ea"/>
                <a:ea typeface="+mj-ea"/>
              </a:rPr>
              <a:t>与 </a:t>
            </a:r>
            <a:r>
              <a:rPr lang="en-US" altLang="zh-CN" sz="3200" dirty="0" err="1">
                <a:latin typeface="+mj-ea"/>
                <a:ea typeface="+mj-ea"/>
              </a:rPr>
              <a:t>dest</a:t>
            </a:r>
            <a:r>
              <a:rPr lang="en-US" altLang="zh-CN" sz="3200" dirty="0">
                <a:latin typeface="+mj-ea"/>
                <a:ea typeface="+mj-ea"/>
              </a:rPr>
              <a:t>’ </a:t>
            </a:r>
            <a:r>
              <a:rPr lang="zh-CN" altLang="en-US" sz="3200" dirty="0">
                <a:latin typeface="+mj-ea"/>
                <a:ea typeface="+mj-ea"/>
              </a:rPr>
              <a:t>相匹配，说明原本的测试</a:t>
            </a:r>
            <a:r>
              <a:rPr lang="zh-CN" altLang="en-US" sz="3200" dirty="0">
                <a:solidFill>
                  <a:schemeClr val="accent2"/>
                </a:solidFill>
                <a:latin typeface="+mj-ea"/>
                <a:ea typeface="+mj-ea"/>
              </a:rPr>
              <a:t>意图</a:t>
            </a:r>
            <a:r>
              <a:rPr lang="zh-CN" altLang="en-US" sz="3200" dirty="0">
                <a:latin typeface="+mj-ea"/>
                <a:ea typeface="+mj-ea"/>
              </a:rPr>
              <a:t>得以保留。</a:t>
            </a:r>
            <a:endParaRPr lang="en-US" altLang="zh-CN" sz="3200" dirty="0">
              <a:latin typeface="+mj-ea"/>
              <a:ea typeface="+mj-ea"/>
            </a:endParaRPr>
          </a:p>
        </p:txBody>
      </p:sp>
    </p:spTree>
    <p:extLst>
      <p:ext uri="{BB962C8B-B14F-4D97-AF65-F5344CB8AC3E}">
        <p14:creationId xmlns:p14="http://schemas.microsoft.com/office/powerpoint/2010/main" val="26735998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3703258"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Test Script Repair</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189129"/>
            <a:ext cx="11329485" cy="5178854"/>
          </a:xfrm>
          <a:prstGeom prst="rect">
            <a:avLst/>
          </a:prstGeom>
          <a:noFill/>
        </p:spPr>
        <p:txBody>
          <a:bodyPr wrap="square" rtlCol="0">
            <a:spAutoFit/>
          </a:bodyPr>
          <a:lstStyle/>
          <a:p>
            <a:pPr>
              <a:lnSpc>
                <a:spcPct val="150000"/>
              </a:lnSpc>
              <a:buSzPct val="200000"/>
            </a:pPr>
            <a:r>
              <a:rPr lang="zh-CN" altLang="en-US" sz="3200" dirty="0">
                <a:latin typeface="+mj-ea"/>
                <a:ea typeface="+mj-ea"/>
              </a:rPr>
              <a:t>测试脚本修复的过程</a:t>
            </a:r>
            <a:endParaRPr lang="en-US" altLang="zh-CN" sz="3200" dirty="0">
              <a:latin typeface="+mj-ea"/>
              <a:ea typeface="+mj-ea"/>
            </a:endParaRPr>
          </a:p>
          <a:p>
            <a:pPr>
              <a:lnSpc>
                <a:spcPct val="150000"/>
              </a:lnSpc>
              <a:buSzPct val="200000"/>
            </a:pPr>
            <a:r>
              <a:rPr lang="zh-CN" altLang="en-US" sz="3200" dirty="0">
                <a:latin typeface="+mj-ea"/>
                <a:ea typeface="+mj-ea"/>
              </a:rPr>
              <a:t>若原测试意图得以保留，将该测试动作留下，否则对其修复</a:t>
            </a:r>
            <a:endParaRPr lang="en-US" altLang="zh-CN" sz="3200" dirty="0">
              <a:latin typeface="+mj-ea"/>
              <a:ea typeface="+mj-ea"/>
            </a:endParaRPr>
          </a:p>
          <a:p>
            <a:pPr>
              <a:lnSpc>
                <a:spcPct val="150000"/>
              </a:lnSpc>
              <a:buSzPct val="200000"/>
            </a:pPr>
            <a:r>
              <a:rPr lang="zh-CN" altLang="en-US" sz="3200" dirty="0">
                <a:latin typeface="+mj-ea"/>
                <a:ea typeface="+mj-ea"/>
              </a:rPr>
              <a:t>修复流程：</a:t>
            </a:r>
            <a:endParaRPr lang="en-US" altLang="zh-CN" sz="3200" dirty="0">
              <a:latin typeface="+mj-ea"/>
              <a:ea typeface="+mj-ea"/>
            </a:endParaRPr>
          </a:p>
          <a:p>
            <a:pPr marL="457200" indent="-457200">
              <a:lnSpc>
                <a:spcPct val="150000"/>
              </a:lnSpc>
              <a:buSzPct val="100000"/>
              <a:buFont typeface="Wingdings" panose="05000000000000000000" pitchFamily="2" charset="2"/>
              <a:buChar char="u"/>
            </a:pPr>
            <a:r>
              <a:rPr lang="zh-CN" altLang="en-US" sz="3200" dirty="0">
                <a:latin typeface="+mj-ea"/>
                <a:ea typeface="+mj-ea"/>
              </a:rPr>
              <a:t>构建一系列新的动作序列 </a:t>
            </a:r>
            <a:r>
              <a:rPr lang="en-US" altLang="zh-CN" sz="3200" dirty="0">
                <a:latin typeface="+mj-ea"/>
                <a:ea typeface="+mj-ea"/>
              </a:rPr>
              <a:t>[q1, q2, … , </a:t>
            </a:r>
            <a:r>
              <a:rPr lang="en-US" altLang="zh-CN" sz="3200" dirty="0" err="1">
                <a:latin typeface="+mj-ea"/>
                <a:ea typeface="+mj-ea"/>
              </a:rPr>
              <a:t>qn</a:t>
            </a:r>
            <a:r>
              <a:rPr lang="en-US" altLang="zh-CN" sz="3200" dirty="0">
                <a:latin typeface="+mj-ea"/>
                <a:ea typeface="+mj-ea"/>
              </a:rPr>
              <a:t>] </a:t>
            </a:r>
            <a:r>
              <a:rPr lang="zh-CN" altLang="en-US" sz="3200" dirty="0">
                <a:latin typeface="+mj-ea"/>
                <a:ea typeface="+mj-ea"/>
              </a:rPr>
              <a:t>使得</a:t>
            </a:r>
            <a:endParaRPr lang="en-US" altLang="zh-CN" sz="3200" dirty="0">
              <a:latin typeface="+mj-ea"/>
              <a:ea typeface="+mj-ea"/>
            </a:endParaRPr>
          </a:p>
          <a:p>
            <a:pPr marL="914400" lvl="1" indent="-457200">
              <a:lnSpc>
                <a:spcPct val="150000"/>
              </a:lnSpc>
              <a:buSzPct val="100000"/>
              <a:buFont typeface="Wingdings" panose="05000000000000000000" pitchFamily="2" charset="2"/>
              <a:buChar char="u"/>
            </a:pPr>
            <a:r>
              <a:rPr lang="zh-CN" altLang="en-US" sz="3200" dirty="0">
                <a:latin typeface="+mj-ea"/>
                <a:ea typeface="+mj-ea"/>
              </a:rPr>
              <a:t>新的动作序列可以在新版应用上正常运行</a:t>
            </a:r>
            <a:endParaRPr lang="en-US" altLang="zh-CN" sz="3200" dirty="0">
              <a:latin typeface="+mj-ea"/>
              <a:ea typeface="+mj-ea"/>
            </a:endParaRPr>
          </a:p>
          <a:p>
            <a:pPr marL="914400" lvl="1" indent="-457200">
              <a:lnSpc>
                <a:spcPct val="150000"/>
              </a:lnSpc>
              <a:buSzPct val="100000"/>
              <a:buFont typeface="Wingdings" panose="05000000000000000000" pitchFamily="2" charset="2"/>
              <a:buChar char="u"/>
            </a:pPr>
            <a:r>
              <a:rPr lang="zh-CN" altLang="en-US" sz="3200" dirty="0">
                <a:latin typeface="+mj-ea"/>
                <a:ea typeface="+mj-ea"/>
              </a:rPr>
              <a:t>新的动作序列在新版应用上导致的屏幕转换与原动作在旧版应用上导致的屏幕转换</a:t>
            </a:r>
            <a:r>
              <a:rPr lang="zh-CN" altLang="en-US" sz="3200" dirty="0">
                <a:solidFill>
                  <a:schemeClr val="accent2"/>
                </a:solidFill>
                <a:latin typeface="+mj-ea"/>
                <a:ea typeface="+mj-ea"/>
              </a:rPr>
              <a:t>意图</a:t>
            </a:r>
            <a:r>
              <a:rPr lang="zh-CN" altLang="en-US" sz="3200" dirty="0">
                <a:latin typeface="+mj-ea"/>
                <a:ea typeface="+mj-ea"/>
              </a:rPr>
              <a:t>一致</a:t>
            </a:r>
            <a:endParaRPr lang="en-US" altLang="zh-CN" sz="3200" dirty="0">
              <a:latin typeface="+mj-ea"/>
              <a:ea typeface="+mj-ea"/>
            </a:endParaRPr>
          </a:p>
        </p:txBody>
      </p:sp>
    </p:spTree>
    <p:extLst>
      <p:ext uri="{BB962C8B-B14F-4D97-AF65-F5344CB8AC3E}">
        <p14:creationId xmlns:p14="http://schemas.microsoft.com/office/powerpoint/2010/main" val="42174829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3703258"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Test Script Repair</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1189129"/>
            <a:ext cx="11329485" cy="4440190"/>
          </a:xfrm>
          <a:prstGeom prst="rect">
            <a:avLst/>
          </a:prstGeom>
          <a:noFill/>
        </p:spPr>
        <p:txBody>
          <a:bodyPr wrap="square" rtlCol="0">
            <a:spAutoFit/>
          </a:bodyPr>
          <a:lstStyle/>
          <a:p>
            <a:pPr>
              <a:lnSpc>
                <a:spcPct val="150000"/>
              </a:lnSpc>
              <a:buSzPct val="200000"/>
            </a:pPr>
            <a:r>
              <a:rPr lang="zh-CN" altLang="en-US" sz="3200" dirty="0">
                <a:latin typeface="+mj-ea"/>
                <a:ea typeface="+mj-ea"/>
              </a:rPr>
              <a:t>测试脚本修复的过程</a:t>
            </a:r>
            <a:endParaRPr lang="en-US" altLang="zh-CN" sz="3200" dirty="0">
              <a:latin typeface="+mj-ea"/>
              <a:ea typeface="+mj-ea"/>
            </a:endParaRPr>
          </a:p>
          <a:p>
            <a:pPr>
              <a:lnSpc>
                <a:spcPct val="150000"/>
              </a:lnSpc>
              <a:buSzPct val="200000"/>
            </a:pPr>
            <a:r>
              <a:rPr lang="zh-CN" altLang="en-US" sz="3200" dirty="0">
                <a:latin typeface="+mj-ea"/>
                <a:ea typeface="+mj-ea"/>
              </a:rPr>
              <a:t>具体来说，在修复时：</a:t>
            </a:r>
            <a:endParaRPr lang="en-US" altLang="zh-CN" sz="3200" dirty="0">
              <a:latin typeface="+mj-ea"/>
              <a:ea typeface="+mj-ea"/>
            </a:endParaRPr>
          </a:p>
          <a:p>
            <a:pPr marL="457200" indent="-457200">
              <a:lnSpc>
                <a:spcPct val="150000"/>
              </a:lnSpc>
              <a:buSzPct val="100000"/>
              <a:buFont typeface="Wingdings" panose="05000000000000000000" pitchFamily="2" charset="2"/>
              <a:buChar char="u"/>
            </a:pPr>
            <a:r>
              <a:rPr lang="zh-CN" altLang="en-US" sz="3200" dirty="0">
                <a:latin typeface="+mj-ea"/>
                <a:ea typeface="+mj-ea"/>
              </a:rPr>
              <a:t>在新版应用中试图寻找一个元素 </a:t>
            </a:r>
            <a:r>
              <a:rPr lang="en-US" altLang="zh-CN" sz="3200" dirty="0">
                <a:latin typeface="+mj-ea"/>
                <a:ea typeface="+mj-ea"/>
              </a:rPr>
              <a:t>e </a:t>
            </a:r>
            <a:r>
              <a:rPr lang="zh-CN" altLang="en-US" sz="3200" dirty="0">
                <a:latin typeface="+mj-ea"/>
                <a:ea typeface="+mj-ea"/>
              </a:rPr>
              <a:t>对应于旧版应用中的元素 </a:t>
            </a:r>
            <a:r>
              <a:rPr lang="en-US" altLang="zh-CN" sz="3200" dirty="0">
                <a:latin typeface="+mj-ea"/>
                <a:ea typeface="+mj-ea"/>
              </a:rPr>
              <a:t>ε</a:t>
            </a:r>
            <a:r>
              <a:rPr lang="zh-CN" altLang="en-US" sz="3200" dirty="0">
                <a:latin typeface="+mj-ea"/>
                <a:ea typeface="+mj-ea"/>
              </a:rPr>
              <a:t>，当元素 </a:t>
            </a:r>
            <a:r>
              <a:rPr lang="en-US" altLang="zh-CN" sz="3200" dirty="0">
                <a:latin typeface="+mj-ea"/>
                <a:ea typeface="+mj-ea"/>
              </a:rPr>
              <a:t>e </a:t>
            </a:r>
            <a:r>
              <a:rPr lang="zh-CN" altLang="en-US" sz="3200" dirty="0">
                <a:latin typeface="+mj-ea"/>
                <a:ea typeface="+mj-ea"/>
              </a:rPr>
              <a:t>在新版应用当前屏幕 </a:t>
            </a:r>
            <a:r>
              <a:rPr lang="en-US" altLang="zh-CN" sz="3200" dirty="0" err="1">
                <a:latin typeface="+mj-ea"/>
                <a:ea typeface="+mj-ea"/>
              </a:rPr>
              <a:t>curS</a:t>
            </a:r>
            <a:r>
              <a:rPr lang="en-US" altLang="zh-CN" sz="3200" dirty="0">
                <a:latin typeface="+mj-ea"/>
                <a:ea typeface="+mj-ea"/>
              </a:rPr>
              <a:t> </a:t>
            </a:r>
            <a:r>
              <a:rPr lang="zh-CN" altLang="en-US" sz="3200" dirty="0">
                <a:latin typeface="+mj-ea"/>
                <a:ea typeface="+mj-ea"/>
              </a:rPr>
              <a:t>上触发事件时，希望会将 </a:t>
            </a:r>
            <a:r>
              <a:rPr lang="en-US" altLang="zh-CN" sz="3200" dirty="0" err="1">
                <a:latin typeface="+mj-ea"/>
                <a:ea typeface="+mj-ea"/>
              </a:rPr>
              <a:t>curS</a:t>
            </a:r>
            <a:r>
              <a:rPr lang="en-US" altLang="zh-CN" sz="3200" dirty="0">
                <a:latin typeface="+mj-ea"/>
                <a:ea typeface="+mj-ea"/>
              </a:rPr>
              <a:t> </a:t>
            </a:r>
            <a:r>
              <a:rPr lang="zh-CN" altLang="en-US" sz="3200" dirty="0">
                <a:latin typeface="+mj-ea"/>
                <a:ea typeface="+mj-ea"/>
              </a:rPr>
              <a:t>转换到目标屏幕 </a:t>
            </a:r>
            <a:r>
              <a:rPr lang="en-US" altLang="zh-CN" sz="3200" dirty="0" err="1">
                <a:latin typeface="+mj-ea"/>
                <a:ea typeface="+mj-ea"/>
              </a:rPr>
              <a:t>dest</a:t>
            </a:r>
            <a:r>
              <a:rPr lang="en-US" altLang="zh-CN" sz="3200" dirty="0">
                <a:latin typeface="+mj-ea"/>
                <a:ea typeface="+mj-ea"/>
              </a:rPr>
              <a:t>’</a:t>
            </a:r>
            <a:r>
              <a:rPr lang="zh-CN" altLang="en-US" sz="3200" dirty="0">
                <a:latin typeface="+mj-ea"/>
                <a:ea typeface="+mj-ea"/>
              </a:rPr>
              <a:t>，且目标屏幕 </a:t>
            </a:r>
            <a:r>
              <a:rPr lang="en-US" altLang="zh-CN" sz="3200" dirty="0" err="1">
                <a:latin typeface="+mj-ea"/>
                <a:ea typeface="+mj-ea"/>
              </a:rPr>
              <a:t>dest</a:t>
            </a:r>
            <a:r>
              <a:rPr lang="en-US" altLang="zh-CN" sz="3200" dirty="0">
                <a:latin typeface="+mj-ea"/>
                <a:ea typeface="+mj-ea"/>
              </a:rPr>
              <a:t>’ </a:t>
            </a:r>
            <a:r>
              <a:rPr lang="zh-CN" altLang="en-US" sz="3200" dirty="0">
                <a:latin typeface="+mj-ea"/>
                <a:ea typeface="+mj-ea"/>
              </a:rPr>
              <a:t>匹配于 </a:t>
            </a:r>
            <a:r>
              <a:rPr lang="en-US" altLang="zh-CN" sz="3200" dirty="0" err="1">
                <a:latin typeface="+mj-ea"/>
                <a:ea typeface="+mj-ea"/>
              </a:rPr>
              <a:t>dest</a:t>
            </a:r>
            <a:r>
              <a:rPr lang="zh-CN" altLang="en-US" sz="3200" dirty="0">
                <a:latin typeface="+mj-ea"/>
                <a:ea typeface="+mj-ea"/>
              </a:rPr>
              <a:t>，这样就保留了源测试动作的</a:t>
            </a:r>
            <a:r>
              <a:rPr lang="zh-CN" altLang="en-US" sz="3200" dirty="0">
                <a:solidFill>
                  <a:schemeClr val="accent2"/>
                </a:solidFill>
                <a:latin typeface="+mj-ea"/>
                <a:ea typeface="+mj-ea"/>
              </a:rPr>
              <a:t>意图</a:t>
            </a:r>
            <a:endParaRPr lang="en-US" altLang="zh-CN" sz="3200" dirty="0">
              <a:solidFill>
                <a:schemeClr val="accent2"/>
              </a:solidFill>
              <a:latin typeface="+mj-ea"/>
              <a:ea typeface="+mj-ea"/>
            </a:endParaRPr>
          </a:p>
        </p:txBody>
      </p:sp>
    </p:spTree>
    <p:extLst>
      <p:ext uri="{BB962C8B-B14F-4D97-AF65-F5344CB8AC3E}">
        <p14:creationId xmlns:p14="http://schemas.microsoft.com/office/powerpoint/2010/main" val="27359919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E3FF7"/>
            </a:gs>
            <a:gs pos="100000">
              <a:srgbClr val="00DC8E"/>
            </a:gs>
          </a:gsLst>
          <a:lin ang="2700000" scaled="1"/>
          <a:tileRect/>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30F5933-3517-4EE2-BA87-6F2646206DE3}"/>
              </a:ext>
            </a:extLst>
          </p:cNvPr>
          <p:cNvSpPr txBox="1"/>
          <p:nvPr/>
        </p:nvSpPr>
        <p:spPr>
          <a:xfrm>
            <a:off x="304800" y="2549825"/>
            <a:ext cx="5432922" cy="144655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zh-CN" altLang="en-US" sz="8800" dirty="0">
                <a:solidFill>
                  <a:prstClr val="white"/>
                </a:solidFill>
                <a:latin typeface="HarmonyOS Sans SC Bold"/>
                <a:ea typeface="HarmonyOS Sans SC Bold"/>
              </a:rPr>
              <a:t>相关难点</a:t>
            </a:r>
            <a:endParaRPr kumimoji="0" lang="zh-CN" altLang="en-US" sz="8800" b="0" i="0" u="none" strike="noStrike" kern="1200" cap="none" spc="0" normalizeH="0" baseline="0" noProof="0" dirty="0">
              <a:ln>
                <a:noFill/>
              </a:ln>
              <a:solidFill>
                <a:prstClr val="white"/>
              </a:solidFill>
              <a:effectLst/>
              <a:uLnTx/>
              <a:uFillTx/>
              <a:latin typeface="HarmonyOS Sans SC Bold"/>
              <a:ea typeface="HarmonyOS Sans SC Bold"/>
              <a:cs typeface="+mn-cs"/>
            </a:endParaRPr>
          </a:p>
        </p:txBody>
      </p:sp>
      <p:sp>
        <p:nvSpPr>
          <p:cNvPr id="5" name="文本框 4">
            <a:extLst>
              <a:ext uri="{FF2B5EF4-FFF2-40B4-BE49-F238E27FC236}">
                <a16:creationId xmlns:a16="http://schemas.microsoft.com/office/drawing/2014/main" id="{185C2C39-3906-4D3B-A21C-F78527F66377}"/>
              </a:ext>
            </a:extLst>
          </p:cNvPr>
          <p:cNvSpPr txBox="1"/>
          <p:nvPr/>
        </p:nvSpPr>
        <p:spPr>
          <a:xfrm>
            <a:off x="6052646" y="-120868"/>
            <a:ext cx="5214586" cy="7327679"/>
          </a:xfrm>
          <a:custGeom>
            <a:avLst/>
            <a:gdLst/>
            <a:ahLst/>
            <a:cxnLst/>
            <a:rect l="l" t="t" r="r" b="b"/>
            <a:pathLst>
              <a:path w="5214586" h="7327679">
                <a:moveTo>
                  <a:pt x="583754" y="0"/>
                </a:moveTo>
                <a:lnTo>
                  <a:pt x="4896648" y="0"/>
                </a:lnTo>
                <a:lnTo>
                  <a:pt x="4896648" y="1089833"/>
                </a:lnTo>
                <a:lnTo>
                  <a:pt x="3024906" y="3598686"/>
                </a:lnTo>
                <a:cubicBezTo>
                  <a:pt x="3394753" y="3707351"/>
                  <a:pt x="3682509" y="3883265"/>
                  <a:pt x="3888174" y="4126429"/>
                </a:cubicBezTo>
                <a:cubicBezTo>
                  <a:pt x="4093840" y="4369593"/>
                  <a:pt x="4198269" y="4664927"/>
                  <a:pt x="4201460" y="5012433"/>
                </a:cubicBezTo>
                <a:cubicBezTo>
                  <a:pt x="4196660" y="5430094"/>
                  <a:pt x="4043586" y="5759969"/>
                  <a:pt x="3742236" y="6002059"/>
                </a:cubicBezTo>
                <a:cubicBezTo>
                  <a:pt x="3440886" y="6244148"/>
                  <a:pt x="3020057" y="6367751"/>
                  <a:pt x="2479748" y="6372868"/>
                </a:cubicBezTo>
                <a:cubicBezTo>
                  <a:pt x="2212496" y="6373069"/>
                  <a:pt x="1941323" y="6335294"/>
                  <a:pt x="1666232" y="6259541"/>
                </a:cubicBezTo>
                <a:cubicBezTo>
                  <a:pt x="1391139" y="6183788"/>
                  <a:pt x="1109112" y="6068848"/>
                  <a:pt x="820150" y="5914722"/>
                </a:cubicBezTo>
                <a:lnTo>
                  <a:pt x="540334" y="6425913"/>
                </a:lnTo>
                <a:cubicBezTo>
                  <a:pt x="838041" y="6594291"/>
                  <a:pt x="1153236" y="6719269"/>
                  <a:pt x="1485920" y="6800845"/>
                </a:cubicBezTo>
                <a:cubicBezTo>
                  <a:pt x="1818602" y="6882422"/>
                  <a:pt x="2177217" y="6923010"/>
                  <a:pt x="2561763" y="6922608"/>
                </a:cubicBezTo>
                <a:cubicBezTo>
                  <a:pt x="2967698" y="6923088"/>
                  <a:pt x="3339952" y="6854080"/>
                  <a:pt x="3678524" y="6715586"/>
                </a:cubicBezTo>
                <a:cubicBezTo>
                  <a:pt x="4017098" y="6577092"/>
                  <a:pt x="4288932" y="6366234"/>
                  <a:pt x="4494029" y="6083010"/>
                </a:cubicBezTo>
                <a:cubicBezTo>
                  <a:pt x="4699126" y="5799786"/>
                  <a:pt x="4804429" y="5441318"/>
                  <a:pt x="4809939" y="5007608"/>
                </a:cubicBezTo>
                <a:cubicBezTo>
                  <a:pt x="4806565" y="4720636"/>
                  <a:pt x="4759654" y="4472710"/>
                  <a:pt x="4669203" y="4263832"/>
                </a:cubicBezTo>
                <a:cubicBezTo>
                  <a:pt x="4578754" y="4054954"/>
                  <a:pt x="4465002" y="3879583"/>
                  <a:pt x="4327950" y="3737720"/>
                </a:cubicBezTo>
                <a:cubicBezTo>
                  <a:pt x="4190899" y="3595857"/>
                  <a:pt x="4050784" y="3481961"/>
                  <a:pt x="3907608" y="3396033"/>
                </a:cubicBezTo>
                <a:lnTo>
                  <a:pt x="4153285" y="3072753"/>
                </a:lnTo>
                <a:cubicBezTo>
                  <a:pt x="4472115" y="3273094"/>
                  <a:pt x="4727458" y="3534653"/>
                  <a:pt x="4919314" y="3857431"/>
                </a:cubicBezTo>
                <a:cubicBezTo>
                  <a:pt x="5111172" y="4180208"/>
                  <a:pt x="5209595" y="4563601"/>
                  <a:pt x="5214586" y="5007608"/>
                </a:cubicBezTo>
                <a:cubicBezTo>
                  <a:pt x="5212112" y="5464537"/>
                  <a:pt x="5103956" y="5866583"/>
                  <a:pt x="4890124" y="6213747"/>
                </a:cubicBezTo>
                <a:cubicBezTo>
                  <a:pt x="4676290" y="6560911"/>
                  <a:pt x="4371630" y="6832495"/>
                  <a:pt x="3976144" y="7028499"/>
                </a:cubicBezTo>
                <a:cubicBezTo>
                  <a:pt x="3580658" y="7224503"/>
                  <a:pt x="3109197" y="7324229"/>
                  <a:pt x="2561763" y="7327679"/>
                </a:cubicBezTo>
                <a:cubicBezTo>
                  <a:pt x="1993689" y="7322354"/>
                  <a:pt x="1501598" y="7248614"/>
                  <a:pt x="1085494" y="7106457"/>
                </a:cubicBezTo>
                <a:cubicBezTo>
                  <a:pt x="669387" y="6964300"/>
                  <a:pt x="307556" y="6785675"/>
                  <a:pt x="0" y="6570582"/>
                </a:cubicBezTo>
                <a:lnTo>
                  <a:pt x="660945" y="5359838"/>
                </a:lnTo>
                <a:cubicBezTo>
                  <a:pt x="951113" y="5541382"/>
                  <a:pt x="1248820" y="5687341"/>
                  <a:pt x="1554064" y="5797714"/>
                </a:cubicBezTo>
                <a:cubicBezTo>
                  <a:pt x="1859309" y="5908088"/>
                  <a:pt x="2167870" y="5964782"/>
                  <a:pt x="2479748" y="5967798"/>
                </a:cubicBezTo>
                <a:cubicBezTo>
                  <a:pt x="2711677" y="5968870"/>
                  <a:pt x="2926989" y="5937775"/>
                  <a:pt x="3125683" y="5874513"/>
                </a:cubicBezTo>
                <a:cubicBezTo>
                  <a:pt x="3324378" y="5811251"/>
                  <a:pt x="3485012" y="5709389"/>
                  <a:pt x="3607588" y="5568925"/>
                </a:cubicBezTo>
                <a:cubicBezTo>
                  <a:pt x="3730164" y="5428462"/>
                  <a:pt x="3793239" y="5242965"/>
                  <a:pt x="3796812" y="5012433"/>
                </a:cubicBezTo>
                <a:cubicBezTo>
                  <a:pt x="3792852" y="4759117"/>
                  <a:pt x="3721438" y="4551639"/>
                  <a:pt x="3582573" y="4389998"/>
                </a:cubicBezTo>
                <a:cubicBezTo>
                  <a:pt x="3443707" y="4228359"/>
                  <a:pt x="3261154" y="4107732"/>
                  <a:pt x="3034912" y="4028118"/>
                </a:cubicBezTo>
                <a:cubicBezTo>
                  <a:pt x="2808672" y="3948504"/>
                  <a:pt x="2562507" y="3905078"/>
                  <a:pt x="2296420" y="3897841"/>
                </a:cubicBezTo>
                <a:lnTo>
                  <a:pt x="4491212" y="954809"/>
                </a:lnTo>
                <a:lnTo>
                  <a:pt x="4491212" y="405070"/>
                </a:lnTo>
                <a:lnTo>
                  <a:pt x="989005" y="405070"/>
                </a:lnTo>
                <a:lnTo>
                  <a:pt x="989005" y="954809"/>
                </a:lnTo>
                <a:lnTo>
                  <a:pt x="3748568" y="954809"/>
                </a:lnTo>
                <a:lnTo>
                  <a:pt x="1924941" y="3429809"/>
                </a:lnTo>
                <a:lnTo>
                  <a:pt x="1707842" y="3038977"/>
                </a:lnTo>
                <a:lnTo>
                  <a:pt x="2947716" y="1359881"/>
                </a:lnTo>
                <a:lnTo>
                  <a:pt x="583754" y="1359881"/>
                </a:lnTo>
                <a:close/>
              </a:path>
            </a:pathLst>
          </a:custGeom>
          <a:gradFill flip="none" rotWithShape="1">
            <a:gsLst>
              <a:gs pos="41000">
                <a:prstClr val="white">
                  <a:alpha val="90000"/>
                </a:prstClr>
              </a:gs>
              <a:gs pos="100000">
                <a:prstClr val="white">
                  <a:alpha val="9000"/>
                </a:prstClr>
              </a:gs>
            </a:gsLst>
            <a:lin ang="5400000" scaled="1"/>
            <a:tileRect/>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zh-CN"/>
            </a:defPPr>
            <a:lvl1pPr>
              <a:defRPr sz="76000">
                <a:gradFill flip="none" rotWithShape="1">
                  <a:gsLst>
                    <a:gs pos="41000">
                      <a:schemeClr val="bg1">
                        <a:alpha val="90000"/>
                      </a:schemeClr>
                    </a:gs>
                    <a:gs pos="100000">
                      <a:schemeClr val="bg1">
                        <a:alpha val="9000"/>
                      </a:schemeClr>
                    </a:gs>
                  </a:gsLst>
                  <a:lin ang="5400000" scaled="1"/>
                  <a:tileRect/>
                </a:gradFill>
                <a:latin typeface="LIBRARY 3 AM" panose="02000503020000020004" pitchFamily="50" charset="0"/>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6000" b="0" i="0" u="none" strike="noStrike" kern="1200" cap="none" spc="0" normalizeH="0" baseline="0" noProof="0" dirty="0">
              <a:ln>
                <a:noFill/>
              </a:ln>
              <a:gradFill flip="none" rotWithShape="1">
                <a:gsLst>
                  <a:gs pos="41000">
                    <a:prstClr val="white">
                      <a:alpha val="90000"/>
                    </a:prstClr>
                  </a:gs>
                  <a:gs pos="100000">
                    <a:prstClr val="white">
                      <a:alpha val="9000"/>
                    </a:prstClr>
                  </a:gs>
                </a:gsLst>
                <a:lin ang="5400000" scaled="1"/>
                <a:tileRect/>
              </a:gradFill>
              <a:effectLst/>
              <a:uLnTx/>
              <a:uFillTx/>
              <a:latin typeface="LIBRARY 3 AM" panose="02000503020000020004" pitchFamily="50" charset="0"/>
              <a:ea typeface="HarmonyOS Sans SC Bold"/>
              <a:cs typeface="+mn-cs"/>
            </a:endParaRPr>
          </a:p>
        </p:txBody>
      </p:sp>
    </p:spTree>
    <p:extLst>
      <p:ext uri="{BB962C8B-B14F-4D97-AF65-F5344CB8AC3E}">
        <p14:creationId xmlns:p14="http://schemas.microsoft.com/office/powerpoint/2010/main" val="174755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324133" y="2875002"/>
            <a:ext cx="11543734" cy="1107996"/>
          </a:xfrm>
          <a:prstGeom prst="rect">
            <a:avLst/>
          </a:prstGeom>
          <a:noFill/>
        </p:spPr>
        <p:txBody>
          <a:bodyPr wrap="squar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66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校内</a:t>
            </a:r>
            <a:r>
              <a:rPr kumimoji="0" lang="en-US" altLang="zh-CN" sz="66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a:t>
            </a:r>
            <a:r>
              <a:rPr lang="zh-CN" altLang="en-US" sz="6600" dirty="0">
                <a:latin typeface="HarmonyOS Sans SC Bold"/>
                <a:ea typeface="HarmonyOS Sans SC Bold"/>
              </a:rPr>
              <a:t>外各类活动</a:t>
            </a:r>
            <a:endParaRPr kumimoji="0" lang="zh-CN" altLang="en-US" sz="66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Tree>
    <p:extLst>
      <p:ext uri="{BB962C8B-B14F-4D97-AF65-F5344CB8AC3E}">
        <p14:creationId xmlns:p14="http://schemas.microsoft.com/office/powerpoint/2010/main" val="1152291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E3FF7"/>
            </a:gs>
            <a:gs pos="100000">
              <a:srgbClr val="00DC8E"/>
            </a:gs>
          </a:gsLst>
          <a:lin ang="2700000" scaled="1"/>
          <a:tileRect/>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30F5933-3517-4EE2-BA87-6F2646206DE3}"/>
              </a:ext>
            </a:extLst>
          </p:cNvPr>
          <p:cNvSpPr txBox="1"/>
          <p:nvPr/>
        </p:nvSpPr>
        <p:spPr>
          <a:xfrm>
            <a:off x="1055688" y="2549825"/>
            <a:ext cx="4682034" cy="144655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8800" b="0" i="0" u="none" strike="noStrike" kern="1200" cap="none" spc="0" normalizeH="0" baseline="0" noProof="0" dirty="0">
                <a:ln>
                  <a:noFill/>
                </a:ln>
                <a:solidFill>
                  <a:prstClr val="white"/>
                </a:solidFill>
                <a:effectLst/>
                <a:uLnTx/>
                <a:uFillTx/>
                <a:latin typeface="HarmonyOS Sans SC Bold"/>
                <a:ea typeface="HarmonyOS Sans SC Bold"/>
                <a:cs typeface="+mn-cs"/>
              </a:rPr>
              <a:t>工具介绍</a:t>
            </a:r>
          </a:p>
        </p:txBody>
      </p:sp>
      <p:sp>
        <p:nvSpPr>
          <p:cNvPr id="5" name="文本框 4">
            <a:extLst>
              <a:ext uri="{FF2B5EF4-FFF2-40B4-BE49-F238E27FC236}">
                <a16:creationId xmlns:a16="http://schemas.microsoft.com/office/drawing/2014/main" id="{8E3B5660-8CB9-4531-BA1C-0A34B5CF641D}"/>
              </a:ext>
            </a:extLst>
          </p:cNvPr>
          <p:cNvSpPr txBox="1"/>
          <p:nvPr/>
        </p:nvSpPr>
        <p:spPr>
          <a:xfrm>
            <a:off x="6848918" y="-227005"/>
            <a:ext cx="2826503" cy="7332503"/>
          </a:xfrm>
          <a:custGeom>
            <a:avLst/>
            <a:gdLst/>
            <a:ahLst/>
            <a:cxnLst/>
            <a:rect l="l" t="t" r="r" b="b"/>
            <a:pathLst>
              <a:path w="2826503" h="7332503">
                <a:moveTo>
                  <a:pt x="2826503" y="0"/>
                </a:moveTo>
                <a:lnTo>
                  <a:pt x="2826503" y="443845"/>
                </a:lnTo>
                <a:lnTo>
                  <a:pt x="404648" y="1524514"/>
                </a:lnTo>
                <a:lnTo>
                  <a:pt x="404648" y="2113092"/>
                </a:lnTo>
                <a:lnTo>
                  <a:pt x="2826503" y="1022775"/>
                </a:lnTo>
                <a:lnTo>
                  <a:pt x="2826503" y="7332503"/>
                </a:lnTo>
                <a:lnTo>
                  <a:pt x="1408728" y="7332503"/>
                </a:lnTo>
                <a:lnTo>
                  <a:pt x="1408728" y="2687198"/>
                </a:lnTo>
                <a:lnTo>
                  <a:pt x="1813376" y="2508694"/>
                </a:lnTo>
                <a:lnTo>
                  <a:pt x="1813376" y="6927856"/>
                </a:lnTo>
                <a:lnTo>
                  <a:pt x="2421855" y="6927856"/>
                </a:lnTo>
                <a:lnTo>
                  <a:pt x="2421855" y="1649948"/>
                </a:lnTo>
                <a:lnTo>
                  <a:pt x="0" y="2740266"/>
                </a:lnTo>
                <a:lnTo>
                  <a:pt x="0" y="1263996"/>
                </a:lnTo>
                <a:close/>
              </a:path>
            </a:pathLst>
          </a:custGeom>
          <a:gradFill flip="none" rotWithShape="1">
            <a:gsLst>
              <a:gs pos="41000">
                <a:prstClr val="white">
                  <a:alpha val="90000"/>
                </a:prstClr>
              </a:gs>
              <a:gs pos="100000">
                <a:prstClr val="white">
                  <a:alpha val="9000"/>
                </a:prstClr>
              </a:gs>
            </a:gsLst>
            <a:lin ang="5400000" scaled="1"/>
            <a:tileRect/>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6000" b="0" i="0" u="none" strike="noStrike" kern="1200" cap="none" spc="0" normalizeH="0" baseline="0" noProof="0" dirty="0">
              <a:ln>
                <a:noFill/>
              </a:ln>
              <a:gradFill flip="none" rotWithShape="1">
                <a:gsLst>
                  <a:gs pos="41000">
                    <a:prstClr val="white">
                      <a:alpha val="90000"/>
                    </a:prstClr>
                  </a:gs>
                  <a:gs pos="100000">
                    <a:prstClr val="white">
                      <a:alpha val="9000"/>
                    </a:prstClr>
                  </a:gs>
                </a:gsLst>
                <a:lin ang="5400000" scaled="1"/>
                <a:tileRect/>
              </a:gradFill>
              <a:effectLst/>
              <a:uLnTx/>
              <a:uFillTx/>
              <a:latin typeface="LIBRARY 3 AM" panose="02000503020000020004" pitchFamily="50" charset="0"/>
              <a:ea typeface="HarmonyOS Sans SC Bold"/>
              <a:cs typeface="+mn-cs"/>
            </a:endParaRPr>
          </a:p>
        </p:txBody>
      </p:sp>
    </p:spTree>
    <p:extLst>
      <p:ext uri="{BB962C8B-B14F-4D97-AF65-F5344CB8AC3E}">
        <p14:creationId xmlns:p14="http://schemas.microsoft.com/office/powerpoint/2010/main" val="19628888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557864" y="426497"/>
            <a:ext cx="1005403"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文体</a:t>
            </a: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1308608" y="949681"/>
            <a:ext cx="10325528" cy="5189434"/>
          </a:xfrm>
          <a:prstGeom prst="rect">
            <a:avLst/>
          </a:prstGeom>
          <a:noFill/>
        </p:spPr>
        <p:txBody>
          <a:bodyPr wrap="square" rtlCol="0">
            <a:spAutoFit/>
          </a:bodyPr>
          <a:lstStyle/>
          <a:p>
            <a:pPr marL="457200" indent="-457200">
              <a:lnSpc>
                <a:spcPct val="150000"/>
              </a:lnSpc>
              <a:buSzPct val="140000"/>
              <a:buBlip>
                <a:blip r:embed="rId5"/>
              </a:buBlip>
            </a:pPr>
            <a:r>
              <a:rPr lang="en-US" altLang="zh-CN" sz="2800" dirty="0">
                <a:latin typeface="+mj-ea"/>
                <a:ea typeface="+mj-ea"/>
              </a:rPr>
              <a:t>2020</a:t>
            </a:r>
            <a:r>
              <a:rPr lang="zh-CN" altLang="en-US" sz="2800" dirty="0">
                <a:latin typeface="+mj-ea"/>
                <a:ea typeface="+mj-ea"/>
              </a:rPr>
              <a:t>南京大学“疫情下的中国”征文活动三等奖</a:t>
            </a:r>
            <a:endParaRPr lang="en-US" altLang="zh-CN" sz="2800" dirty="0">
              <a:latin typeface="+mj-ea"/>
              <a:ea typeface="+mj-ea"/>
            </a:endParaRPr>
          </a:p>
          <a:p>
            <a:pPr marL="457200" indent="-457200">
              <a:lnSpc>
                <a:spcPct val="150000"/>
              </a:lnSpc>
              <a:buSzPct val="140000"/>
              <a:buBlip>
                <a:blip r:embed="rId5"/>
              </a:buBlip>
            </a:pPr>
            <a:r>
              <a:rPr lang="en-US" altLang="zh-CN" sz="2800" dirty="0">
                <a:latin typeface="+mj-ea"/>
                <a:ea typeface="+mj-ea"/>
              </a:rPr>
              <a:t>2020</a:t>
            </a:r>
            <a:r>
              <a:rPr lang="zh-CN" altLang="en-US" sz="2800" dirty="0">
                <a:latin typeface="+mj-ea"/>
                <a:ea typeface="+mj-ea"/>
              </a:rPr>
              <a:t>江苏省大学生马拉松联赛南京大学前</a:t>
            </a:r>
            <a:r>
              <a:rPr lang="en-US" altLang="zh-CN" sz="2800" dirty="0">
                <a:latin typeface="+mj-ea"/>
                <a:ea typeface="+mj-ea"/>
              </a:rPr>
              <a:t>6%</a:t>
            </a:r>
          </a:p>
          <a:p>
            <a:pPr marL="457200" indent="-457200">
              <a:lnSpc>
                <a:spcPct val="150000"/>
              </a:lnSpc>
              <a:buSzPct val="140000"/>
              <a:buBlip>
                <a:blip r:embed="rId5"/>
              </a:buBlip>
            </a:pPr>
            <a:r>
              <a:rPr lang="en-US" altLang="zh-CN" sz="2800" dirty="0">
                <a:latin typeface="+mj-ea"/>
                <a:ea typeface="+mj-ea"/>
              </a:rPr>
              <a:t>2020</a:t>
            </a:r>
            <a:r>
              <a:rPr lang="zh-CN" altLang="en-US" sz="2800" dirty="0">
                <a:latin typeface="+mj-ea"/>
                <a:ea typeface="+mj-ea"/>
              </a:rPr>
              <a:t>南京大学“苏乡永助”家乡振兴之路征集活动</a:t>
            </a:r>
            <a:endParaRPr lang="en-US" altLang="zh-CN" sz="2800" dirty="0">
              <a:latin typeface="+mj-ea"/>
              <a:ea typeface="+mj-ea"/>
            </a:endParaRPr>
          </a:p>
          <a:p>
            <a:pPr marL="457200" indent="-457200">
              <a:lnSpc>
                <a:spcPct val="150000"/>
              </a:lnSpc>
              <a:buSzPct val="140000"/>
              <a:buBlip>
                <a:blip r:embed="rId5"/>
              </a:buBlip>
            </a:pPr>
            <a:r>
              <a:rPr lang="en-US" altLang="zh-CN" sz="2800" dirty="0">
                <a:latin typeface="+mj-ea"/>
                <a:ea typeface="+mj-ea"/>
              </a:rPr>
              <a:t>2021</a:t>
            </a:r>
            <a:r>
              <a:rPr lang="zh-CN" altLang="en-US" sz="2800" dirty="0">
                <a:latin typeface="+mj-ea"/>
                <a:ea typeface="+mj-ea"/>
              </a:rPr>
              <a:t>南京大学学生资助诚信教育创意标语设计大赛</a:t>
            </a:r>
            <a:endParaRPr lang="en-US" altLang="zh-CN" sz="2800" dirty="0">
              <a:latin typeface="+mj-ea"/>
              <a:ea typeface="+mj-ea"/>
            </a:endParaRPr>
          </a:p>
          <a:p>
            <a:pPr marL="457200" indent="-457200">
              <a:lnSpc>
                <a:spcPct val="150000"/>
              </a:lnSpc>
              <a:buSzPct val="140000"/>
              <a:buBlip>
                <a:blip r:embed="rId5"/>
              </a:buBlip>
            </a:pPr>
            <a:r>
              <a:rPr lang="en-US" altLang="zh-CN" sz="2800" dirty="0">
                <a:latin typeface="+mj-ea"/>
                <a:ea typeface="+mj-ea"/>
              </a:rPr>
              <a:t>2021</a:t>
            </a:r>
            <a:r>
              <a:rPr lang="zh-CN" altLang="en-US" sz="2800" dirty="0">
                <a:latin typeface="+mj-ea"/>
                <a:ea typeface="+mj-ea"/>
              </a:rPr>
              <a:t>南京大学“学党史、立诚信、志成才”主题征文比赛</a:t>
            </a:r>
            <a:endParaRPr lang="en-US" altLang="zh-CN" sz="2800" dirty="0">
              <a:latin typeface="+mj-ea"/>
              <a:ea typeface="+mj-ea"/>
            </a:endParaRPr>
          </a:p>
          <a:p>
            <a:pPr marL="457200" indent="-457200">
              <a:lnSpc>
                <a:spcPct val="150000"/>
              </a:lnSpc>
              <a:buSzPct val="140000"/>
              <a:buBlip>
                <a:blip r:embed="rId5"/>
              </a:buBlip>
            </a:pPr>
            <a:r>
              <a:rPr lang="en-US" altLang="zh-CN" sz="2800" dirty="0">
                <a:latin typeface="+mj-ea"/>
                <a:ea typeface="+mj-ea"/>
              </a:rPr>
              <a:t>2021</a:t>
            </a:r>
            <a:r>
              <a:rPr lang="zh-CN" altLang="en-US" sz="2800" dirty="0">
                <a:latin typeface="+mj-ea"/>
                <a:ea typeface="+mj-ea"/>
              </a:rPr>
              <a:t>百年党史升旗仪式、“党史音乐大课堂”</a:t>
            </a:r>
            <a:endParaRPr lang="en-US" altLang="zh-CN" sz="2800" dirty="0">
              <a:latin typeface="+mj-ea"/>
              <a:ea typeface="+mj-ea"/>
            </a:endParaRPr>
          </a:p>
          <a:p>
            <a:pPr marL="457200" indent="-457200">
              <a:lnSpc>
                <a:spcPct val="150000"/>
              </a:lnSpc>
              <a:buSzPct val="140000"/>
              <a:buBlip>
                <a:blip r:embed="rId5"/>
              </a:buBlip>
            </a:pPr>
            <a:r>
              <a:rPr lang="en-US" altLang="zh-CN" sz="2800" dirty="0">
                <a:latin typeface="+mj-ea"/>
                <a:ea typeface="+mj-ea"/>
              </a:rPr>
              <a:t>2021</a:t>
            </a:r>
            <a:r>
              <a:rPr lang="zh-CN" altLang="en-US" sz="2800" dirty="0">
                <a:latin typeface="+mj-ea"/>
                <a:ea typeface="+mj-ea"/>
              </a:rPr>
              <a:t>黑龙江省“冬奥之约，冰雪有情”主题征文比赛二等奖</a:t>
            </a:r>
            <a:endParaRPr lang="en-US" altLang="zh-CN" sz="2800" dirty="0">
              <a:latin typeface="+mj-ea"/>
              <a:ea typeface="+mj-ea"/>
            </a:endParaRPr>
          </a:p>
          <a:p>
            <a:pPr marL="457200" indent="-457200">
              <a:lnSpc>
                <a:spcPct val="150000"/>
              </a:lnSpc>
              <a:buSzPct val="140000"/>
              <a:buBlip>
                <a:blip r:embed="rId5"/>
              </a:buBlip>
            </a:pPr>
            <a:r>
              <a:rPr lang="en-US" altLang="zh-CN" sz="2800" dirty="0">
                <a:latin typeface="+mj-ea"/>
                <a:ea typeface="+mj-ea"/>
              </a:rPr>
              <a:t>……</a:t>
            </a:r>
          </a:p>
        </p:txBody>
      </p:sp>
    </p:spTree>
    <p:extLst>
      <p:ext uri="{BB962C8B-B14F-4D97-AF65-F5344CB8AC3E}">
        <p14:creationId xmlns:p14="http://schemas.microsoft.com/office/powerpoint/2010/main" val="6139904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523162" y="478044"/>
            <a:ext cx="1005403"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HarmonyOS Sans SC Bold"/>
                <a:ea typeface="HarmonyOS Sans SC Bold"/>
              </a:rPr>
              <a:t>专业</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1434781" y="1078595"/>
            <a:ext cx="10325528" cy="5178854"/>
          </a:xfrm>
          <a:prstGeom prst="rect">
            <a:avLst/>
          </a:prstGeom>
          <a:noFill/>
        </p:spPr>
        <p:txBody>
          <a:bodyPr wrap="square" rtlCol="0">
            <a:spAutoFit/>
          </a:bodyPr>
          <a:lstStyle/>
          <a:p>
            <a:pPr marL="457200" indent="-457200">
              <a:lnSpc>
                <a:spcPct val="150000"/>
              </a:lnSpc>
              <a:buSzPct val="140000"/>
              <a:buBlip>
                <a:blip r:embed="rId5"/>
              </a:buBlip>
            </a:pPr>
            <a:r>
              <a:rPr lang="en-US" altLang="zh-CN" sz="3200" dirty="0">
                <a:latin typeface="+mj-ea"/>
                <a:ea typeface="+mj-ea"/>
              </a:rPr>
              <a:t>2020</a:t>
            </a:r>
            <a:r>
              <a:rPr lang="zh-CN" altLang="en-US" sz="3200" dirty="0">
                <a:latin typeface="+mj-ea"/>
                <a:ea typeface="+mj-ea"/>
              </a:rPr>
              <a:t>南京大学软件学院生涯规划大赛</a:t>
            </a:r>
            <a:endParaRPr lang="en-US" altLang="zh-CN" sz="3200" dirty="0">
              <a:latin typeface="+mj-ea"/>
              <a:ea typeface="+mj-ea"/>
            </a:endParaRPr>
          </a:p>
          <a:p>
            <a:pPr marL="457200" indent="-457200">
              <a:lnSpc>
                <a:spcPct val="150000"/>
              </a:lnSpc>
              <a:buSzPct val="140000"/>
              <a:buBlip>
                <a:blip r:embed="rId5"/>
              </a:buBlip>
            </a:pPr>
            <a:r>
              <a:rPr lang="en-US" altLang="zh-CN" sz="3200" dirty="0">
                <a:latin typeface="+mj-ea"/>
                <a:ea typeface="+mj-ea"/>
              </a:rPr>
              <a:t>2020</a:t>
            </a:r>
            <a:r>
              <a:rPr lang="zh-CN" altLang="en-US" sz="3200" dirty="0">
                <a:latin typeface="+mj-ea"/>
                <a:ea typeface="+mj-ea"/>
              </a:rPr>
              <a:t>南京大学软件学院</a:t>
            </a:r>
            <a:r>
              <a:rPr lang="en-US" altLang="zh-CN" sz="3200" dirty="0">
                <a:latin typeface="+mj-ea"/>
                <a:ea typeface="+mj-ea"/>
              </a:rPr>
              <a:t>EL</a:t>
            </a:r>
            <a:r>
              <a:rPr lang="zh-CN" altLang="en-US" sz="3200" dirty="0">
                <a:latin typeface="+mj-ea"/>
                <a:ea typeface="+mj-ea"/>
              </a:rPr>
              <a:t>程序设计竞赛</a:t>
            </a:r>
            <a:endParaRPr lang="en-US" altLang="zh-CN" sz="3200" dirty="0">
              <a:latin typeface="+mj-ea"/>
              <a:ea typeface="+mj-ea"/>
            </a:endParaRPr>
          </a:p>
          <a:p>
            <a:pPr marL="457200" indent="-457200">
              <a:lnSpc>
                <a:spcPct val="150000"/>
              </a:lnSpc>
              <a:buSzPct val="140000"/>
              <a:buBlip>
                <a:blip r:embed="rId5"/>
              </a:buBlip>
            </a:pPr>
            <a:r>
              <a:rPr lang="en-US" altLang="zh-CN" sz="3200" dirty="0">
                <a:latin typeface="+mj-ea"/>
                <a:ea typeface="+mj-ea"/>
              </a:rPr>
              <a:t>2020</a:t>
            </a:r>
            <a:r>
              <a:rPr lang="zh-CN" altLang="en-US" sz="3200" dirty="0">
                <a:latin typeface="+mj-ea"/>
                <a:ea typeface="+mj-ea"/>
              </a:rPr>
              <a:t>华东</a:t>
            </a:r>
            <a:r>
              <a:rPr lang="en-US" altLang="zh-CN" sz="3200" dirty="0">
                <a:latin typeface="+mj-ea"/>
                <a:ea typeface="+mj-ea"/>
              </a:rPr>
              <a:t>Hackathon</a:t>
            </a:r>
            <a:r>
              <a:rPr lang="zh-CN" altLang="en-US" sz="3200" dirty="0">
                <a:latin typeface="+mj-ea"/>
                <a:ea typeface="+mj-ea"/>
              </a:rPr>
              <a:t>比赛团队三等奖</a:t>
            </a:r>
            <a:endParaRPr lang="en-US" altLang="zh-CN" sz="3200" dirty="0">
              <a:latin typeface="+mj-ea"/>
              <a:ea typeface="+mj-ea"/>
            </a:endParaRPr>
          </a:p>
          <a:p>
            <a:pPr marL="457200" indent="-457200">
              <a:lnSpc>
                <a:spcPct val="150000"/>
              </a:lnSpc>
              <a:buSzPct val="140000"/>
              <a:buBlip>
                <a:blip r:embed="rId5"/>
              </a:buBlip>
            </a:pPr>
            <a:r>
              <a:rPr lang="en-US" altLang="zh-CN" sz="3200" dirty="0">
                <a:latin typeface="+mj-ea"/>
                <a:ea typeface="+mj-ea"/>
              </a:rPr>
              <a:t>2021</a:t>
            </a:r>
            <a:r>
              <a:rPr lang="zh-CN" altLang="en-US" sz="3200" dirty="0">
                <a:latin typeface="+mj-ea"/>
                <a:ea typeface="+mj-ea"/>
              </a:rPr>
              <a:t>南京大学软件学院生涯规划大赛</a:t>
            </a:r>
            <a:endParaRPr lang="en-US" altLang="zh-CN" sz="3200" dirty="0">
              <a:latin typeface="+mj-ea"/>
              <a:ea typeface="+mj-ea"/>
            </a:endParaRPr>
          </a:p>
          <a:p>
            <a:pPr marL="457200" indent="-457200">
              <a:lnSpc>
                <a:spcPct val="150000"/>
              </a:lnSpc>
              <a:buSzPct val="140000"/>
              <a:buBlip>
                <a:blip r:embed="rId5"/>
              </a:buBlip>
            </a:pPr>
            <a:r>
              <a:rPr lang="en-US" altLang="zh-CN" sz="3200" dirty="0">
                <a:latin typeface="+mj-ea"/>
                <a:ea typeface="+mj-ea"/>
              </a:rPr>
              <a:t>2021</a:t>
            </a:r>
            <a:r>
              <a:rPr lang="zh-CN" altLang="en-US" sz="3200" dirty="0">
                <a:latin typeface="+mj-ea"/>
                <a:ea typeface="+mj-ea"/>
              </a:rPr>
              <a:t>华为开发者大会南京大学分会场</a:t>
            </a:r>
            <a:endParaRPr lang="en-US" altLang="zh-CN" sz="3200" dirty="0">
              <a:latin typeface="+mj-ea"/>
              <a:ea typeface="+mj-ea"/>
            </a:endParaRPr>
          </a:p>
          <a:p>
            <a:pPr marL="457200" indent="-457200">
              <a:lnSpc>
                <a:spcPct val="150000"/>
              </a:lnSpc>
              <a:buSzPct val="140000"/>
              <a:buBlip>
                <a:blip r:embed="rId5"/>
              </a:buBlip>
            </a:pPr>
            <a:r>
              <a:rPr lang="zh-CN" altLang="en-US" sz="3200" dirty="0">
                <a:latin typeface="+mj-ea"/>
                <a:ea typeface="+mj-ea"/>
              </a:rPr>
              <a:t>目前在积极准备参加南京大学“人工智能</a:t>
            </a:r>
            <a:r>
              <a:rPr lang="en-US" altLang="zh-CN" sz="3200" dirty="0">
                <a:latin typeface="+mj-ea"/>
                <a:ea typeface="+mj-ea"/>
              </a:rPr>
              <a:t>+</a:t>
            </a:r>
            <a:r>
              <a:rPr lang="zh-CN" altLang="en-US" sz="3200" dirty="0">
                <a:latin typeface="+mj-ea"/>
                <a:ea typeface="+mj-ea"/>
              </a:rPr>
              <a:t>”程序大赛</a:t>
            </a:r>
            <a:endParaRPr lang="en-US" altLang="zh-CN" sz="3200" dirty="0">
              <a:latin typeface="+mj-ea"/>
              <a:ea typeface="+mj-ea"/>
            </a:endParaRPr>
          </a:p>
          <a:p>
            <a:pPr marL="457200" indent="-457200">
              <a:lnSpc>
                <a:spcPct val="150000"/>
              </a:lnSpc>
              <a:buSzPct val="140000"/>
              <a:buBlip>
                <a:blip r:embed="rId5"/>
              </a:buBlip>
            </a:pPr>
            <a:r>
              <a:rPr lang="en-US" altLang="zh-CN" sz="3200" dirty="0">
                <a:latin typeface="+mj-ea"/>
                <a:ea typeface="+mj-ea"/>
              </a:rPr>
              <a:t>……</a:t>
            </a:r>
          </a:p>
        </p:txBody>
      </p:sp>
    </p:spTree>
    <p:extLst>
      <p:ext uri="{BB962C8B-B14F-4D97-AF65-F5344CB8AC3E}">
        <p14:creationId xmlns:p14="http://schemas.microsoft.com/office/powerpoint/2010/main" val="19114428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E3FF7"/>
            </a:gs>
            <a:gs pos="100000">
              <a:srgbClr val="00DC8E"/>
            </a:gs>
          </a:gsLst>
          <a:lin ang="2700000" scaled="1"/>
          <a:tileRect/>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30F5933-3517-4EE2-BA87-6F2646206DE3}"/>
              </a:ext>
            </a:extLst>
          </p:cNvPr>
          <p:cNvSpPr txBox="1"/>
          <p:nvPr/>
        </p:nvSpPr>
        <p:spPr>
          <a:xfrm>
            <a:off x="6460114" y="2549825"/>
            <a:ext cx="4682034" cy="144655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zh-CN" altLang="en-US" sz="8800" dirty="0">
                <a:solidFill>
                  <a:prstClr val="white"/>
                </a:solidFill>
                <a:latin typeface="HarmonyOS Sans SC Bold"/>
                <a:ea typeface="HarmonyOS Sans SC Bold"/>
              </a:rPr>
              <a:t>专业学习</a:t>
            </a:r>
            <a:endParaRPr kumimoji="0" lang="zh-CN" altLang="en-US" sz="8800" b="0" i="0" u="none" strike="noStrike" kern="1200" cap="none" spc="0" normalizeH="0" baseline="0" noProof="0" dirty="0">
              <a:ln>
                <a:noFill/>
              </a:ln>
              <a:solidFill>
                <a:prstClr val="white"/>
              </a:solidFill>
              <a:effectLst/>
              <a:uLnTx/>
              <a:uFillTx/>
              <a:latin typeface="HarmonyOS Sans SC Bold"/>
              <a:ea typeface="HarmonyOS Sans SC Bold"/>
              <a:cs typeface="+mn-cs"/>
            </a:endParaRPr>
          </a:p>
        </p:txBody>
      </p:sp>
      <p:sp>
        <p:nvSpPr>
          <p:cNvPr id="5" name="文本框 4">
            <a:extLst>
              <a:ext uri="{FF2B5EF4-FFF2-40B4-BE49-F238E27FC236}">
                <a16:creationId xmlns:a16="http://schemas.microsoft.com/office/drawing/2014/main" id="{32F62C73-D39D-4FAE-AC9B-91586F353A7B}"/>
              </a:ext>
            </a:extLst>
          </p:cNvPr>
          <p:cNvSpPr txBox="1"/>
          <p:nvPr/>
        </p:nvSpPr>
        <p:spPr>
          <a:xfrm>
            <a:off x="546115" y="-120868"/>
            <a:ext cx="5567371" cy="7226367"/>
          </a:xfrm>
          <a:custGeom>
            <a:avLst/>
            <a:gdLst/>
            <a:ahLst/>
            <a:cxnLst/>
            <a:rect l="l" t="t" r="r" b="b"/>
            <a:pathLst>
              <a:path w="5567371" h="7226367">
                <a:moveTo>
                  <a:pt x="2629305" y="0"/>
                </a:moveTo>
                <a:lnTo>
                  <a:pt x="4211712" y="0"/>
                </a:lnTo>
                <a:lnTo>
                  <a:pt x="1292942" y="5576597"/>
                </a:lnTo>
                <a:lnTo>
                  <a:pt x="3637607" y="5576597"/>
                </a:lnTo>
                <a:lnTo>
                  <a:pt x="3637607" y="6821719"/>
                </a:lnTo>
                <a:lnTo>
                  <a:pt x="4245483" y="6821719"/>
                </a:lnTo>
                <a:lnTo>
                  <a:pt x="4245483" y="5576597"/>
                </a:lnTo>
                <a:lnTo>
                  <a:pt x="5162121" y="5576597"/>
                </a:lnTo>
                <a:lnTo>
                  <a:pt x="5162121" y="5026857"/>
                </a:lnTo>
                <a:lnTo>
                  <a:pt x="4245483" y="5026857"/>
                </a:lnTo>
                <a:lnTo>
                  <a:pt x="4245483" y="3714195"/>
                </a:lnTo>
                <a:lnTo>
                  <a:pt x="3637607" y="3714195"/>
                </a:lnTo>
                <a:lnTo>
                  <a:pt x="3637607" y="5026857"/>
                </a:lnTo>
                <a:lnTo>
                  <a:pt x="2248176" y="5026857"/>
                </a:lnTo>
                <a:lnTo>
                  <a:pt x="2460450" y="4621787"/>
                </a:lnTo>
                <a:lnTo>
                  <a:pt x="3232356" y="4621787"/>
                </a:lnTo>
                <a:lnTo>
                  <a:pt x="3232356" y="3309547"/>
                </a:lnTo>
                <a:lnTo>
                  <a:pt x="4650733" y="3309547"/>
                </a:lnTo>
                <a:lnTo>
                  <a:pt x="4650733" y="4621787"/>
                </a:lnTo>
                <a:lnTo>
                  <a:pt x="5567371" y="4621787"/>
                </a:lnTo>
                <a:lnTo>
                  <a:pt x="5567371" y="5981669"/>
                </a:lnTo>
                <a:lnTo>
                  <a:pt x="4650733" y="5981669"/>
                </a:lnTo>
                <a:lnTo>
                  <a:pt x="4650733" y="7226367"/>
                </a:lnTo>
                <a:lnTo>
                  <a:pt x="3232356" y="7226367"/>
                </a:lnTo>
                <a:lnTo>
                  <a:pt x="3232356" y="5981669"/>
                </a:lnTo>
                <a:lnTo>
                  <a:pt x="622349" y="5981669"/>
                </a:lnTo>
                <a:lnTo>
                  <a:pt x="3541119" y="404647"/>
                </a:lnTo>
                <a:lnTo>
                  <a:pt x="2875350" y="404647"/>
                </a:lnTo>
                <a:lnTo>
                  <a:pt x="458319" y="5026857"/>
                </a:lnTo>
                <a:lnTo>
                  <a:pt x="0" y="5026857"/>
                </a:lnTo>
                <a:close/>
              </a:path>
            </a:pathLst>
          </a:custGeom>
          <a:gradFill flip="none" rotWithShape="1">
            <a:gsLst>
              <a:gs pos="41000">
                <a:prstClr val="white">
                  <a:alpha val="90000"/>
                </a:prstClr>
              </a:gs>
              <a:gs pos="100000">
                <a:prstClr val="white">
                  <a:alpha val="9000"/>
                </a:prstClr>
              </a:gs>
            </a:gsLst>
            <a:lin ang="5400000" scaled="1"/>
            <a:tileRect/>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zh-CN"/>
            </a:defPPr>
            <a:lvl1pPr>
              <a:defRPr sz="76000">
                <a:gradFill flip="none" rotWithShape="1">
                  <a:gsLst>
                    <a:gs pos="41000">
                      <a:schemeClr val="bg1">
                        <a:alpha val="90000"/>
                      </a:schemeClr>
                    </a:gs>
                    <a:gs pos="100000">
                      <a:schemeClr val="bg1">
                        <a:alpha val="9000"/>
                      </a:schemeClr>
                    </a:gs>
                  </a:gsLst>
                  <a:lin ang="5400000" scaled="1"/>
                  <a:tileRect/>
                </a:gradFill>
                <a:latin typeface="LIBRARY 3 AM" panose="02000503020000020004" pitchFamily="50" charset="0"/>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6000" b="0" i="0" u="none" strike="noStrike" kern="1200" cap="none" spc="0" normalizeH="0" baseline="0" noProof="0" dirty="0">
              <a:ln>
                <a:noFill/>
              </a:ln>
              <a:gradFill flip="none" rotWithShape="1">
                <a:gsLst>
                  <a:gs pos="41000">
                    <a:prstClr val="white">
                      <a:alpha val="90000"/>
                    </a:prstClr>
                  </a:gs>
                  <a:gs pos="100000">
                    <a:prstClr val="white">
                      <a:alpha val="9000"/>
                    </a:prstClr>
                  </a:gs>
                </a:gsLst>
                <a:lin ang="5400000" scaled="1"/>
                <a:tileRect/>
              </a:gradFill>
              <a:effectLst/>
              <a:uLnTx/>
              <a:uFillTx/>
              <a:latin typeface="LIBRARY 3 AM" panose="02000503020000020004" pitchFamily="50" charset="0"/>
              <a:ea typeface="HarmonyOS Sans SC Bold"/>
              <a:cs typeface="+mn-cs"/>
            </a:endParaRPr>
          </a:p>
        </p:txBody>
      </p:sp>
    </p:spTree>
    <p:extLst>
      <p:ext uri="{BB962C8B-B14F-4D97-AF65-F5344CB8AC3E}">
        <p14:creationId xmlns:p14="http://schemas.microsoft.com/office/powerpoint/2010/main" val="18529027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7597B7A-BBEB-47ED-9BB6-A8FD14D76C81}"/>
              </a:ext>
            </a:extLst>
          </p:cNvPr>
          <p:cNvSpPr/>
          <p:nvPr/>
        </p:nvSpPr>
        <p:spPr>
          <a:xfrm>
            <a:off x="5496227" y="1494916"/>
            <a:ext cx="6000448" cy="4455033"/>
          </a:xfrm>
          <a:prstGeom prst="rect">
            <a:avLst/>
          </a:prstGeom>
          <a:gradFill>
            <a:gsLst>
              <a:gs pos="0">
                <a:srgbClr val="2E3FF7"/>
              </a:gs>
              <a:gs pos="100000">
                <a:srgbClr val="00DC8E"/>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pic>
        <p:nvPicPr>
          <p:cNvPr id="3" name="Picture 2" descr="火车开在铁轨上&#10;&#10;低可信度描述已自动生成">
            <a:extLst>
              <a:ext uri="{FF2B5EF4-FFF2-40B4-BE49-F238E27FC236}">
                <a16:creationId xmlns:a16="http://schemas.microsoft.com/office/drawing/2014/main" id="{03798539-1EEB-48CA-B4EA-9BE1E1C07F8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712" t="3950" r="12606" b="7763"/>
          <a:stretch/>
        </p:blipFill>
        <p:spPr bwMode="auto">
          <a:xfrm>
            <a:off x="695324" y="1494916"/>
            <a:ext cx="4800903" cy="4455033"/>
          </a:xfrm>
          <a:prstGeom prst="rect">
            <a:avLst/>
          </a:prstGeom>
        </p:spPr>
      </p:pic>
      <p:sp>
        <p:nvSpPr>
          <p:cNvPr id="16" name="文本框 15">
            <a:extLst>
              <a:ext uri="{FF2B5EF4-FFF2-40B4-BE49-F238E27FC236}">
                <a16:creationId xmlns:a16="http://schemas.microsoft.com/office/drawing/2014/main" id="{63327023-383A-4C5B-85FB-6AE66FBDB3F1}"/>
              </a:ext>
            </a:extLst>
          </p:cNvPr>
          <p:cNvSpPr txBox="1"/>
          <p:nvPr/>
        </p:nvSpPr>
        <p:spPr>
          <a:xfrm>
            <a:off x="593501" y="493444"/>
            <a:ext cx="4288353"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青岛输油管道爆炸事件</a:t>
            </a:r>
          </a:p>
        </p:txBody>
      </p:sp>
      <p:grpSp>
        <p:nvGrpSpPr>
          <p:cNvPr id="23" name="组合 22">
            <a:extLst>
              <a:ext uri="{FF2B5EF4-FFF2-40B4-BE49-F238E27FC236}">
                <a16:creationId xmlns:a16="http://schemas.microsoft.com/office/drawing/2014/main" id="{AA4E0A9A-C449-4A40-908B-7C8AF07D9E2F}"/>
              </a:ext>
            </a:extLst>
          </p:cNvPr>
          <p:cNvGrpSpPr/>
          <p:nvPr/>
        </p:nvGrpSpPr>
        <p:grpSpPr>
          <a:xfrm>
            <a:off x="6022062" y="2045679"/>
            <a:ext cx="4948779" cy="3353506"/>
            <a:chOff x="6022062" y="1993979"/>
            <a:chExt cx="4948779" cy="3353506"/>
          </a:xfrm>
        </p:grpSpPr>
        <p:sp>
          <p:nvSpPr>
            <p:cNvPr id="4" name="文本框 3">
              <a:extLst>
                <a:ext uri="{FF2B5EF4-FFF2-40B4-BE49-F238E27FC236}">
                  <a16:creationId xmlns:a16="http://schemas.microsoft.com/office/drawing/2014/main" id="{08E9CBE0-A471-451A-AC85-BC8DEE93CC4D}"/>
                </a:ext>
              </a:extLst>
            </p:cNvPr>
            <p:cNvSpPr txBox="1"/>
            <p:nvPr/>
          </p:nvSpPr>
          <p:spPr>
            <a:xfrm>
              <a:off x="6022062" y="1993979"/>
              <a:ext cx="4948779" cy="1707006"/>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HarmonyOS Sans SC"/>
                  <a:ea typeface="HarmonyOS Sans SC"/>
                  <a:cs typeface="+mn-cs"/>
                </a:rPr>
                <a:t>2013</a:t>
              </a:r>
              <a:r>
                <a:rPr kumimoji="0" lang="zh-CN" altLang="en-US" sz="1800" b="0" i="0" u="none" strike="noStrike" kern="1200" cap="none" spc="0" normalizeH="0" baseline="0" noProof="0" dirty="0">
                  <a:ln>
                    <a:noFill/>
                  </a:ln>
                  <a:solidFill>
                    <a:prstClr val="white"/>
                  </a:solidFill>
                  <a:effectLst/>
                  <a:uLnTx/>
                  <a:uFillTx/>
                  <a:latin typeface="HarmonyOS Sans SC"/>
                  <a:ea typeface="HarmonyOS Sans SC"/>
                  <a:cs typeface="+mn-cs"/>
                </a:rPr>
                <a:t>年</a:t>
              </a:r>
              <a:r>
                <a:rPr kumimoji="0" lang="en-US" altLang="zh-CN" sz="1800" b="0" i="0" u="none" strike="noStrike" kern="1200" cap="none" spc="0" normalizeH="0" baseline="0" noProof="0" dirty="0">
                  <a:ln>
                    <a:noFill/>
                  </a:ln>
                  <a:solidFill>
                    <a:prstClr val="white"/>
                  </a:solidFill>
                  <a:effectLst/>
                  <a:uLnTx/>
                  <a:uFillTx/>
                  <a:latin typeface="HarmonyOS Sans SC"/>
                  <a:ea typeface="HarmonyOS Sans SC"/>
                  <a:cs typeface="+mn-cs"/>
                </a:rPr>
                <a:t>11</a:t>
              </a:r>
              <a:r>
                <a:rPr kumimoji="0" lang="zh-CN" altLang="en-US" sz="1800" b="0" i="0" u="none" strike="noStrike" kern="1200" cap="none" spc="0" normalizeH="0" baseline="0" noProof="0" dirty="0">
                  <a:ln>
                    <a:noFill/>
                  </a:ln>
                  <a:solidFill>
                    <a:prstClr val="white"/>
                  </a:solidFill>
                  <a:effectLst/>
                  <a:uLnTx/>
                  <a:uFillTx/>
                  <a:latin typeface="HarmonyOS Sans SC"/>
                  <a:ea typeface="HarmonyOS Sans SC"/>
                  <a:cs typeface="+mn-cs"/>
                </a:rPr>
                <a:t>月</a:t>
              </a:r>
              <a:r>
                <a:rPr kumimoji="0" lang="en-US" altLang="zh-CN" sz="1800" b="0" i="0" u="none" strike="noStrike" kern="1200" cap="none" spc="0" normalizeH="0" baseline="0" noProof="0" dirty="0">
                  <a:ln>
                    <a:noFill/>
                  </a:ln>
                  <a:solidFill>
                    <a:prstClr val="white"/>
                  </a:solidFill>
                  <a:effectLst/>
                  <a:uLnTx/>
                  <a:uFillTx/>
                  <a:latin typeface="HarmonyOS Sans SC"/>
                  <a:ea typeface="HarmonyOS Sans SC"/>
                  <a:cs typeface="+mn-cs"/>
                </a:rPr>
                <a:t>22</a:t>
              </a:r>
              <a:r>
                <a:rPr kumimoji="0" lang="zh-CN" altLang="en-US" sz="1800" b="0" i="0" u="none" strike="noStrike" kern="1200" cap="none" spc="0" normalizeH="0" baseline="0" noProof="0" dirty="0">
                  <a:ln>
                    <a:noFill/>
                  </a:ln>
                  <a:solidFill>
                    <a:prstClr val="white"/>
                  </a:solidFill>
                  <a:effectLst/>
                  <a:uLnTx/>
                  <a:uFillTx/>
                  <a:latin typeface="HarmonyOS Sans SC"/>
                  <a:ea typeface="HarmonyOS Sans SC"/>
                  <a:cs typeface="+mn-cs"/>
                </a:rPr>
                <a:t>日</a:t>
              </a:r>
              <a:r>
                <a:rPr kumimoji="0" lang="en-US" altLang="zh-CN" sz="1800" b="0" i="0" u="none" strike="noStrike" kern="1200" cap="none" spc="0" normalizeH="0" baseline="0" noProof="0" dirty="0">
                  <a:ln>
                    <a:noFill/>
                  </a:ln>
                  <a:solidFill>
                    <a:prstClr val="white"/>
                  </a:solidFill>
                  <a:effectLst/>
                  <a:uLnTx/>
                  <a:uFillTx/>
                  <a:latin typeface="HarmonyOS Sans SC"/>
                  <a:ea typeface="HarmonyOS Sans SC"/>
                  <a:cs typeface="+mn-cs"/>
                </a:rPr>
                <a:t>10</a:t>
              </a:r>
              <a:r>
                <a:rPr kumimoji="0" lang="zh-CN" altLang="en-US" sz="1800" b="0" i="0" u="none" strike="noStrike" kern="1200" cap="none" spc="0" normalizeH="0" baseline="0" noProof="0" dirty="0">
                  <a:ln>
                    <a:noFill/>
                  </a:ln>
                  <a:solidFill>
                    <a:prstClr val="white"/>
                  </a:solidFill>
                  <a:effectLst/>
                  <a:uLnTx/>
                  <a:uFillTx/>
                  <a:latin typeface="HarmonyOS Sans SC"/>
                  <a:ea typeface="HarmonyOS Sans SC"/>
                  <a:cs typeface="+mn-cs"/>
                </a:rPr>
                <a:t>时</a:t>
              </a:r>
              <a:r>
                <a:rPr kumimoji="0" lang="en-US" altLang="zh-CN" sz="1800" b="0" i="0" u="none" strike="noStrike" kern="1200" cap="none" spc="0" normalizeH="0" baseline="0" noProof="0" dirty="0">
                  <a:ln>
                    <a:noFill/>
                  </a:ln>
                  <a:solidFill>
                    <a:prstClr val="white"/>
                  </a:solidFill>
                  <a:effectLst/>
                  <a:uLnTx/>
                  <a:uFillTx/>
                  <a:latin typeface="HarmonyOS Sans SC"/>
                  <a:ea typeface="HarmonyOS Sans SC"/>
                  <a:cs typeface="+mn-cs"/>
                </a:rPr>
                <a:t>25</a:t>
              </a:r>
              <a:r>
                <a:rPr kumimoji="0" lang="zh-CN" altLang="en-US" sz="1800" b="0" i="0" u="none" strike="noStrike" kern="1200" cap="none" spc="0" normalizeH="0" baseline="0" noProof="0" dirty="0">
                  <a:ln>
                    <a:noFill/>
                  </a:ln>
                  <a:solidFill>
                    <a:prstClr val="white"/>
                  </a:solidFill>
                  <a:effectLst/>
                  <a:uLnTx/>
                  <a:uFillTx/>
                  <a:latin typeface="HarmonyOS Sans SC"/>
                  <a:ea typeface="HarmonyOS Sans SC"/>
                  <a:cs typeface="+mn-cs"/>
                </a:rPr>
                <a:t>分，位于山东省青岛经济技术开发区的中右比管箍储运分公司东黄输油管道泄漏原油进入市政排水暗渠，在形成密闭空间的暗渠内油气积聚遇火花发生爆炸。</a:t>
              </a:r>
            </a:p>
          </p:txBody>
        </p:sp>
        <p:grpSp>
          <p:nvGrpSpPr>
            <p:cNvPr id="22" name="组合 21">
              <a:extLst>
                <a:ext uri="{FF2B5EF4-FFF2-40B4-BE49-F238E27FC236}">
                  <a16:creationId xmlns:a16="http://schemas.microsoft.com/office/drawing/2014/main" id="{9817EF89-FF91-4BCE-A1A5-D2684156C900}"/>
                </a:ext>
              </a:extLst>
            </p:cNvPr>
            <p:cNvGrpSpPr/>
            <p:nvPr/>
          </p:nvGrpSpPr>
          <p:grpSpPr>
            <a:xfrm>
              <a:off x="6046760" y="4071295"/>
              <a:ext cx="4924081" cy="1276190"/>
              <a:chOff x="6046760" y="4071295"/>
              <a:chExt cx="4924081" cy="1276190"/>
            </a:xfrm>
          </p:grpSpPr>
          <p:grpSp>
            <p:nvGrpSpPr>
              <p:cNvPr id="5" name="组合 4">
                <a:extLst>
                  <a:ext uri="{FF2B5EF4-FFF2-40B4-BE49-F238E27FC236}">
                    <a16:creationId xmlns:a16="http://schemas.microsoft.com/office/drawing/2014/main" id="{57970629-FB32-42F9-AED4-CB0F8BBEAC19}"/>
                  </a:ext>
                </a:extLst>
              </p:cNvPr>
              <p:cNvGrpSpPr/>
              <p:nvPr/>
            </p:nvGrpSpPr>
            <p:grpSpPr>
              <a:xfrm>
                <a:off x="9208083" y="4441605"/>
                <a:ext cx="1762758" cy="905880"/>
                <a:chOff x="4197515" y="4381190"/>
                <a:chExt cx="1762758" cy="905880"/>
              </a:xfrm>
            </p:grpSpPr>
            <p:sp>
              <p:nvSpPr>
                <p:cNvPr id="6" name="文本框 5">
                  <a:extLst>
                    <a:ext uri="{FF2B5EF4-FFF2-40B4-BE49-F238E27FC236}">
                      <a16:creationId xmlns:a16="http://schemas.microsoft.com/office/drawing/2014/main" id="{A86F54AB-3A7E-4F82-956B-CD6EC29C99A8}"/>
                    </a:ext>
                  </a:extLst>
                </p:cNvPr>
                <p:cNvSpPr txBox="1"/>
                <p:nvPr/>
              </p:nvSpPr>
              <p:spPr>
                <a:xfrm>
                  <a:off x="5313942" y="4888460"/>
                  <a:ext cx="646331"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HarmonyOS Sans SC Bold"/>
                      <a:ea typeface="HarmonyOS Sans SC Bold"/>
                      <a:cs typeface="+mn-cs"/>
                    </a:rPr>
                    <a:t>万元</a:t>
                  </a:r>
                </a:p>
              </p:txBody>
            </p:sp>
            <p:sp>
              <p:nvSpPr>
                <p:cNvPr id="7" name="文本框 6">
                  <a:extLst>
                    <a:ext uri="{FF2B5EF4-FFF2-40B4-BE49-F238E27FC236}">
                      <a16:creationId xmlns:a16="http://schemas.microsoft.com/office/drawing/2014/main" id="{5D4C85AA-D9DD-4CD5-8263-79B96082DBDF}"/>
                    </a:ext>
                  </a:extLst>
                </p:cNvPr>
                <p:cNvSpPr txBox="1"/>
                <p:nvPr/>
              </p:nvSpPr>
              <p:spPr>
                <a:xfrm>
                  <a:off x="4197515" y="4381190"/>
                  <a:ext cx="1569660"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HarmonyOS Sans SC"/>
                      <a:ea typeface="HarmonyOS Sans SC"/>
                      <a:cs typeface="+mn-cs"/>
                    </a:rPr>
                    <a:t>直接经济损失</a:t>
                  </a:r>
                </a:p>
              </p:txBody>
            </p:sp>
            <p:sp>
              <p:nvSpPr>
                <p:cNvPr id="8" name="文本框 7">
                  <a:extLst>
                    <a:ext uri="{FF2B5EF4-FFF2-40B4-BE49-F238E27FC236}">
                      <a16:creationId xmlns:a16="http://schemas.microsoft.com/office/drawing/2014/main" id="{16CCE2F8-A944-4C9B-9793-6A7E06A1753E}"/>
                    </a:ext>
                  </a:extLst>
                </p:cNvPr>
                <p:cNvSpPr txBox="1"/>
                <p:nvPr/>
              </p:nvSpPr>
              <p:spPr>
                <a:xfrm>
                  <a:off x="4197515" y="4702295"/>
                  <a:ext cx="1250663" cy="584775"/>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Bebas" pitchFamily="50" charset="0"/>
                      <a:ea typeface="HarmonyOS Sans SC"/>
                      <a:cs typeface="+mn-cs"/>
                    </a:rPr>
                    <a:t>75,172</a:t>
                  </a:r>
                </a:p>
              </p:txBody>
            </p:sp>
          </p:grpSp>
          <p:grpSp>
            <p:nvGrpSpPr>
              <p:cNvPr id="9" name="组合 8">
                <a:extLst>
                  <a:ext uri="{FF2B5EF4-FFF2-40B4-BE49-F238E27FC236}">
                    <a16:creationId xmlns:a16="http://schemas.microsoft.com/office/drawing/2014/main" id="{F0DB1622-C7BB-402A-85E0-27DCFF46150A}"/>
                  </a:ext>
                </a:extLst>
              </p:cNvPr>
              <p:cNvGrpSpPr/>
              <p:nvPr/>
            </p:nvGrpSpPr>
            <p:grpSpPr>
              <a:xfrm>
                <a:off x="7627421" y="4441605"/>
                <a:ext cx="1107996" cy="905880"/>
                <a:chOff x="2751842" y="4381190"/>
                <a:chExt cx="1107996" cy="905880"/>
              </a:xfrm>
            </p:grpSpPr>
            <p:sp>
              <p:nvSpPr>
                <p:cNvPr id="10" name="文本框 9">
                  <a:extLst>
                    <a:ext uri="{FF2B5EF4-FFF2-40B4-BE49-F238E27FC236}">
                      <a16:creationId xmlns:a16="http://schemas.microsoft.com/office/drawing/2014/main" id="{9D2BA899-E72D-4058-91CF-5299C0C1CAC7}"/>
                    </a:ext>
                  </a:extLst>
                </p:cNvPr>
                <p:cNvSpPr txBox="1"/>
                <p:nvPr/>
              </p:nvSpPr>
              <p:spPr>
                <a:xfrm>
                  <a:off x="2751842" y="4381190"/>
                  <a:ext cx="1107996"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HarmonyOS Sans SC"/>
                      <a:ea typeface="HarmonyOS Sans SC"/>
                      <a:cs typeface="+mn-cs"/>
                    </a:rPr>
                    <a:t>受伤人数</a:t>
                  </a:r>
                  <a:endParaRPr kumimoji="0" lang="en-US" altLang="zh-CN" sz="1800" b="0" i="0" u="none" strike="noStrike" kern="1200" cap="none" spc="0" normalizeH="0" baseline="0" noProof="0" dirty="0">
                    <a:ln>
                      <a:noFill/>
                    </a:ln>
                    <a:solidFill>
                      <a:prstClr val="white"/>
                    </a:solidFill>
                    <a:effectLst/>
                    <a:uLnTx/>
                    <a:uFillTx/>
                    <a:latin typeface="HarmonyOS Sans SC"/>
                    <a:ea typeface="HarmonyOS Sans SC"/>
                    <a:cs typeface="+mn-cs"/>
                  </a:endParaRPr>
                </a:p>
              </p:txBody>
            </p:sp>
            <p:sp>
              <p:nvSpPr>
                <p:cNvPr id="11" name="文本框 10">
                  <a:extLst>
                    <a:ext uri="{FF2B5EF4-FFF2-40B4-BE49-F238E27FC236}">
                      <a16:creationId xmlns:a16="http://schemas.microsoft.com/office/drawing/2014/main" id="{2B88AA28-9553-472E-BF6B-A3096B94472B}"/>
                    </a:ext>
                  </a:extLst>
                </p:cNvPr>
                <p:cNvSpPr txBox="1"/>
                <p:nvPr/>
              </p:nvSpPr>
              <p:spPr>
                <a:xfrm>
                  <a:off x="2751842" y="4702295"/>
                  <a:ext cx="759247" cy="584775"/>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Bebas" pitchFamily="50" charset="0"/>
                      <a:ea typeface="HarmonyOS Sans SC"/>
                      <a:cs typeface="+mn-cs"/>
                    </a:rPr>
                    <a:t>136</a:t>
                  </a:r>
                </a:p>
              </p:txBody>
            </p:sp>
            <p:sp>
              <p:nvSpPr>
                <p:cNvPr id="12" name="文本框 11">
                  <a:extLst>
                    <a:ext uri="{FF2B5EF4-FFF2-40B4-BE49-F238E27FC236}">
                      <a16:creationId xmlns:a16="http://schemas.microsoft.com/office/drawing/2014/main" id="{28E7CCFE-9223-4197-A747-E7221E2A70D8}"/>
                    </a:ext>
                  </a:extLst>
                </p:cNvPr>
                <p:cNvSpPr txBox="1"/>
                <p:nvPr/>
              </p:nvSpPr>
              <p:spPr>
                <a:xfrm>
                  <a:off x="3354500" y="4888460"/>
                  <a:ext cx="415498"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HarmonyOS Sans SC Bold"/>
                      <a:ea typeface="HarmonyOS Sans SC Bold"/>
                      <a:cs typeface="+mn-cs"/>
                    </a:rPr>
                    <a:t>人</a:t>
                  </a:r>
                </a:p>
              </p:txBody>
            </p:sp>
          </p:grpSp>
          <p:sp>
            <p:nvSpPr>
              <p:cNvPr id="13" name="文本框 12">
                <a:extLst>
                  <a:ext uri="{FF2B5EF4-FFF2-40B4-BE49-F238E27FC236}">
                    <a16:creationId xmlns:a16="http://schemas.microsoft.com/office/drawing/2014/main" id="{900A7391-A9D8-4016-A43B-649225AD56B7}"/>
                  </a:ext>
                </a:extLst>
              </p:cNvPr>
              <p:cNvSpPr txBox="1"/>
              <p:nvPr/>
            </p:nvSpPr>
            <p:spPr>
              <a:xfrm>
                <a:off x="6046760" y="4441605"/>
                <a:ext cx="1107996"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HarmonyOS Sans SC"/>
                    <a:ea typeface="HarmonyOS Sans SC"/>
                    <a:cs typeface="+mn-cs"/>
                  </a:rPr>
                  <a:t>遇难人数</a:t>
                </a:r>
                <a:endParaRPr kumimoji="0" lang="en-US" altLang="zh-CN" sz="1800" b="0" i="0" u="none" strike="noStrike" kern="1200" cap="none" spc="0" normalizeH="0" baseline="0" noProof="0" dirty="0">
                  <a:ln>
                    <a:noFill/>
                  </a:ln>
                  <a:solidFill>
                    <a:prstClr val="white"/>
                  </a:solidFill>
                  <a:effectLst/>
                  <a:uLnTx/>
                  <a:uFillTx/>
                  <a:latin typeface="HarmonyOS Sans SC"/>
                  <a:ea typeface="HarmonyOS Sans SC"/>
                  <a:cs typeface="+mn-cs"/>
                </a:endParaRPr>
              </a:p>
            </p:txBody>
          </p:sp>
          <p:sp>
            <p:nvSpPr>
              <p:cNvPr id="14" name="文本框 13">
                <a:extLst>
                  <a:ext uri="{FF2B5EF4-FFF2-40B4-BE49-F238E27FC236}">
                    <a16:creationId xmlns:a16="http://schemas.microsoft.com/office/drawing/2014/main" id="{C41535C1-A399-4E60-9FF8-DDBE72821EF9}"/>
                  </a:ext>
                </a:extLst>
              </p:cNvPr>
              <p:cNvSpPr txBox="1"/>
              <p:nvPr/>
            </p:nvSpPr>
            <p:spPr>
              <a:xfrm>
                <a:off x="6046760" y="4762710"/>
                <a:ext cx="606256" cy="584775"/>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Bebas" pitchFamily="50" charset="0"/>
                    <a:ea typeface="HarmonyOS Sans SC"/>
                    <a:cs typeface="+mn-cs"/>
                  </a:rPr>
                  <a:t>62</a:t>
                </a:r>
              </a:p>
            </p:txBody>
          </p:sp>
          <p:sp>
            <p:nvSpPr>
              <p:cNvPr id="15" name="文本框 14">
                <a:extLst>
                  <a:ext uri="{FF2B5EF4-FFF2-40B4-BE49-F238E27FC236}">
                    <a16:creationId xmlns:a16="http://schemas.microsoft.com/office/drawing/2014/main" id="{CAD01444-17BE-4D00-8F84-803C6E69A376}"/>
                  </a:ext>
                </a:extLst>
              </p:cNvPr>
              <p:cNvSpPr txBox="1"/>
              <p:nvPr/>
            </p:nvSpPr>
            <p:spPr>
              <a:xfrm>
                <a:off x="6498459" y="4948875"/>
                <a:ext cx="415498"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HarmonyOS Sans SC Bold"/>
                    <a:ea typeface="HarmonyOS Sans SC Bold"/>
                    <a:cs typeface="+mn-cs"/>
                  </a:rPr>
                  <a:t>人</a:t>
                </a:r>
              </a:p>
            </p:txBody>
          </p:sp>
          <p:cxnSp>
            <p:nvCxnSpPr>
              <p:cNvPr id="20" name="直接连接符 19">
                <a:extLst>
                  <a:ext uri="{FF2B5EF4-FFF2-40B4-BE49-F238E27FC236}">
                    <a16:creationId xmlns:a16="http://schemas.microsoft.com/office/drawing/2014/main" id="{E42D5849-D6BE-42A1-B9ED-11323527B846}"/>
                  </a:ext>
                </a:extLst>
              </p:cNvPr>
              <p:cNvCxnSpPr>
                <a:cxnSpLocks/>
              </p:cNvCxnSpPr>
              <p:nvPr/>
            </p:nvCxnSpPr>
            <p:spPr>
              <a:xfrm>
                <a:off x="6116320" y="4071295"/>
                <a:ext cx="4724400" cy="0"/>
              </a:xfrm>
              <a:prstGeom prst="line">
                <a:avLst/>
              </a:prstGeom>
              <a:ln w="1270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488041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rgbClr val="2E3FF7"/>
            </a:gs>
            <a:gs pos="100000">
              <a:srgbClr val="00DC8E"/>
            </a:gs>
          </a:gsLst>
          <a:lin ang="2700000" scaled="1"/>
        </a:gradFill>
        <a:effectLst/>
      </p:bgPr>
    </p:bg>
    <p:spTree>
      <p:nvGrpSpPr>
        <p:cNvPr id="1" name=""/>
        <p:cNvGrpSpPr/>
        <p:nvPr/>
      </p:nvGrpSpPr>
      <p:grpSpPr>
        <a:xfrm>
          <a:off x="0" y="0"/>
          <a:ext cx="0" cy="0"/>
          <a:chOff x="0" y="0"/>
          <a:chExt cx="0" cy="0"/>
        </a:xfrm>
      </p:grpSpPr>
      <p:pic>
        <p:nvPicPr>
          <p:cNvPr id="21" name="图片 20" descr="背景图案&#10;&#10;描述已自动生成">
            <a:extLst>
              <a:ext uri="{FF2B5EF4-FFF2-40B4-BE49-F238E27FC236}">
                <a16:creationId xmlns:a16="http://schemas.microsoft.com/office/drawing/2014/main" id="{65F8B085-9D79-409C-901E-BA775D7514EF}"/>
              </a:ext>
            </a:extLst>
          </p:cNvPr>
          <p:cNvPicPr>
            <a:picLocks noChangeAspect="1"/>
          </p:cNvPicPr>
          <p:nvPr/>
        </p:nvPicPr>
        <p:blipFill>
          <a:blip r:embed="rId3">
            <a:alphaModFix amt="30000"/>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5" name="文本框 4">
            <a:extLst>
              <a:ext uri="{FF2B5EF4-FFF2-40B4-BE49-F238E27FC236}">
                <a16:creationId xmlns:a16="http://schemas.microsoft.com/office/drawing/2014/main" id="{C004DD80-A883-49F4-AD28-06C0540E4A6A}"/>
              </a:ext>
            </a:extLst>
          </p:cNvPr>
          <p:cNvSpPr txBox="1"/>
          <p:nvPr/>
        </p:nvSpPr>
        <p:spPr>
          <a:xfrm>
            <a:off x="593501" y="493444"/>
            <a:ext cx="428835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prstClr val="white"/>
                </a:solidFill>
                <a:effectLst/>
                <a:uLnTx/>
                <a:uFillTx/>
                <a:latin typeface="HarmonyOS Sans SC Bold"/>
                <a:ea typeface="HarmonyOS Sans SC Bold"/>
                <a:cs typeface="+mn-cs"/>
              </a:rPr>
              <a:t>青岛输油管道爆炸事件</a:t>
            </a:r>
          </a:p>
        </p:txBody>
      </p:sp>
      <p:sp>
        <p:nvSpPr>
          <p:cNvPr id="45" name="矩形 44">
            <a:extLst>
              <a:ext uri="{FF2B5EF4-FFF2-40B4-BE49-F238E27FC236}">
                <a16:creationId xmlns:a16="http://schemas.microsoft.com/office/drawing/2014/main" id="{668D134B-B589-41CE-915F-8775877ADC45}"/>
              </a:ext>
            </a:extLst>
          </p:cNvPr>
          <p:cNvSpPr/>
          <p:nvPr/>
        </p:nvSpPr>
        <p:spPr>
          <a:xfrm>
            <a:off x="3335834" y="1494916"/>
            <a:ext cx="5040312" cy="4455033"/>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47" name="文本框 46">
            <a:extLst>
              <a:ext uri="{FF2B5EF4-FFF2-40B4-BE49-F238E27FC236}">
                <a16:creationId xmlns:a16="http://schemas.microsoft.com/office/drawing/2014/main" id="{FDA14592-E2F4-493C-B9A7-13A4C4F920DC}"/>
              </a:ext>
            </a:extLst>
          </p:cNvPr>
          <p:cNvSpPr txBox="1"/>
          <p:nvPr/>
        </p:nvSpPr>
        <p:spPr>
          <a:xfrm>
            <a:off x="3691481" y="1935460"/>
            <a:ext cx="4329019" cy="2122504"/>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42424"/>
                </a:solidFill>
                <a:effectLst/>
                <a:uLnTx/>
                <a:uFillTx/>
                <a:latin typeface="HarmonyOS Sans SC"/>
                <a:ea typeface="HarmonyOS Sans SC"/>
                <a:cs typeface="+mn-cs"/>
              </a:rPr>
              <a:t>2013</a:t>
            </a: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年</a:t>
            </a:r>
            <a:r>
              <a:rPr kumimoji="0" lang="en-US" altLang="zh-CN" sz="1800" b="0" i="0" u="none" strike="noStrike" kern="1200" cap="none" spc="0" normalizeH="0" baseline="0" noProof="0" dirty="0">
                <a:ln>
                  <a:noFill/>
                </a:ln>
                <a:solidFill>
                  <a:srgbClr val="242424"/>
                </a:solidFill>
                <a:effectLst/>
                <a:uLnTx/>
                <a:uFillTx/>
                <a:latin typeface="HarmonyOS Sans SC"/>
                <a:ea typeface="HarmonyOS Sans SC"/>
                <a:cs typeface="+mn-cs"/>
              </a:rPr>
              <a:t>11</a:t>
            </a: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月</a:t>
            </a:r>
            <a:r>
              <a:rPr kumimoji="0" lang="en-US" altLang="zh-CN" sz="1800" b="0" i="0" u="none" strike="noStrike" kern="1200" cap="none" spc="0" normalizeH="0" baseline="0" noProof="0" dirty="0">
                <a:ln>
                  <a:noFill/>
                </a:ln>
                <a:solidFill>
                  <a:srgbClr val="242424"/>
                </a:solidFill>
                <a:effectLst/>
                <a:uLnTx/>
                <a:uFillTx/>
                <a:latin typeface="HarmonyOS Sans SC"/>
                <a:ea typeface="HarmonyOS Sans SC"/>
                <a:cs typeface="+mn-cs"/>
              </a:rPr>
              <a:t>22</a:t>
            </a: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日</a:t>
            </a:r>
            <a:r>
              <a:rPr kumimoji="0" lang="en-US" altLang="zh-CN" sz="1800" b="0" i="0" u="none" strike="noStrike" kern="1200" cap="none" spc="0" normalizeH="0" baseline="0" noProof="0" dirty="0">
                <a:ln>
                  <a:noFill/>
                </a:ln>
                <a:solidFill>
                  <a:srgbClr val="242424"/>
                </a:solidFill>
                <a:effectLst/>
                <a:uLnTx/>
                <a:uFillTx/>
                <a:latin typeface="HarmonyOS Sans SC"/>
                <a:ea typeface="HarmonyOS Sans SC"/>
                <a:cs typeface="+mn-cs"/>
              </a:rPr>
              <a:t>10</a:t>
            </a: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时</a:t>
            </a:r>
            <a:r>
              <a:rPr kumimoji="0" lang="en-US" altLang="zh-CN" sz="1800" b="0" i="0" u="none" strike="noStrike" kern="1200" cap="none" spc="0" normalizeH="0" baseline="0" noProof="0" dirty="0">
                <a:ln>
                  <a:noFill/>
                </a:ln>
                <a:solidFill>
                  <a:srgbClr val="242424"/>
                </a:solidFill>
                <a:effectLst/>
                <a:uLnTx/>
                <a:uFillTx/>
                <a:latin typeface="HarmonyOS Sans SC"/>
                <a:ea typeface="HarmonyOS Sans SC"/>
                <a:cs typeface="+mn-cs"/>
              </a:rPr>
              <a:t>25</a:t>
            </a: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分，位于山东省青岛经济技术开发区的中石化管道储运分公司东黄输油管道泄漏原油进入市政排水暗渠，在形成密闭空间的暗渠内油气积聚遇火花发生爆炸。</a:t>
            </a:r>
          </a:p>
        </p:txBody>
      </p:sp>
      <p:sp>
        <p:nvSpPr>
          <p:cNvPr id="58" name="文本框 57">
            <a:extLst>
              <a:ext uri="{FF2B5EF4-FFF2-40B4-BE49-F238E27FC236}">
                <a16:creationId xmlns:a16="http://schemas.microsoft.com/office/drawing/2014/main" id="{FE05E43B-E29B-489A-95A0-4DADEFE9762A}"/>
              </a:ext>
            </a:extLst>
          </p:cNvPr>
          <p:cNvSpPr txBox="1"/>
          <p:nvPr/>
        </p:nvSpPr>
        <p:spPr>
          <a:xfrm>
            <a:off x="6257742" y="4603524"/>
            <a:ext cx="1569660"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直接经济损失</a:t>
            </a:r>
          </a:p>
        </p:txBody>
      </p:sp>
      <p:sp>
        <p:nvSpPr>
          <p:cNvPr id="54" name="文本框 53">
            <a:extLst>
              <a:ext uri="{FF2B5EF4-FFF2-40B4-BE49-F238E27FC236}">
                <a16:creationId xmlns:a16="http://schemas.microsoft.com/office/drawing/2014/main" id="{A1B2A913-F81C-4890-8ACF-1471D8FD699F}"/>
              </a:ext>
            </a:extLst>
          </p:cNvPr>
          <p:cNvSpPr txBox="1"/>
          <p:nvPr/>
        </p:nvSpPr>
        <p:spPr>
          <a:xfrm>
            <a:off x="4986961" y="4603524"/>
            <a:ext cx="1107996"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受伤人数</a:t>
            </a:r>
            <a:endParaRPr kumimoji="0" lang="en-US" altLang="zh-CN" sz="1800" b="0" i="0" u="none" strike="noStrike" kern="1200" cap="none" spc="0" normalizeH="0" baseline="0" noProof="0" dirty="0">
              <a:ln>
                <a:noFill/>
              </a:ln>
              <a:solidFill>
                <a:srgbClr val="242424"/>
              </a:solidFill>
              <a:effectLst/>
              <a:uLnTx/>
              <a:uFillTx/>
              <a:latin typeface="HarmonyOS Sans SC"/>
              <a:ea typeface="HarmonyOS Sans SC"/>
              <a:cs typeface="+mn-cs"/>
            </a:endParaRPr>
          </a:p>
        </p:txBody>
      </p:sp>
      <p:sp>
        <p:nvSpPr>
          <p:cNvPr id="50" name="文本框 49">
            <a:extLst>
              <a:ext uri="{FF2B5EF4-FFF2-40B4-BE49-F238E27FC236}">
                <a16:creationId xmlns:a16="http://schemas.microsoft.com/office/drawing/2014/main" id="{BEEECB7E-4452-4E0B-BF72-DCFEA126CCA1}"/>
              </a:ext>
            </a:extLst>
          </p:cNvPr>
          <p:cNvSpPr txBox="1"/>
          <p:nvPr/>
        </p:nvSpPr>
        <p:spPr>
          <a:xfrm>
            <a:off x="3716179" y="4603524"/>
            <a:ext cx="1107996"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遇难人数</a:t>
            </a:r>
            <a:endParaRPr kumimoji="0" lang="en-US" altLang="zh-CN" sz="1800" b="0" i="0" u="none" strike="noStrike" kern="1200" cap="none" spc="0" normalizeH="0" baseline="0" noProof="0" dirty="0">
              <a:ln>
                <a:noFill/>
              </a:ln>
              <a:solidFill>
                <a:srgbClr val="242424"/>
              </a:solidFill>
              <a:effectLst/>
              <a:uLnTx/>
              <a:uFillTx/>
              <a:latin typeface="HarmonyOS Sans SC"/>
              <a:ea typeface="HarmonyOS Sans SC"/>
              <a:cs typeface="+mn-cs"/>
            </a:endParaRPr>
          </a:p>
        </p:txBody>
      </p:sp>
      <p:sp>
        <p:nvSpPr>
          <p:cNvPr id="57" name="文本框 56">
            <a:extLst>
              <a:ext uri="{FF2B5EF4-FFF2-40B4-BE49-F238E27FC236}">
                <a16:creationId xmlns:a16="http://schemas.microsoft.com/office/drawing/2014/main" id="{EAF0915F-82D1-495C-8489-97F12047A78D}"/>
              </a:ext>
            </a:extLst>
          </p:cNvPr>
          <p:cNvSpPr txBox="1"/>
          <p:nvPr/>
        </p:nvSpPr>
        <p:spPr>
          <a:xfrm>
            <a:off x="7374169" y="5110794"/>
            <a:ext cx="646331"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DC8E"/>
                </a:solidFill>
                <a:effectLst/>
                <a:uLnTx/>
                <a:uFillTx/>
                <a:latin typeface="HarmonyOS Sans SC Bold"/>
                <a:ea typeface="HarmonyOS Sans SC Bold"/>
                <a:cs typeface="+mn-cs"/>
              </a:rPr>
              <a:t>万元</a:t>
            </a:r>
          </a:p>
        </p:txBody>
      </p:sp>
      <p:sp>
        <p:nvSpPr>
          <p:cNvPr id="59" name="文本框 58">
            <a:extLst>
              <a:ext uri="{FF2B5EF4-FFF2-40B4-BE49-F238E27FC236}">
                <a16:creationId xmlns:a16="http://schemas.microsoft.com/office/drawing/2014/main" id="{286FD842-A2A7-46BB-BE3F-33F38BC7E6F9}"/>
              </a:ext>
            </a:extLst>
          </p:cNvPr>
          <p:cNvSpPr txBox="1"/>
          <p:nvPr/>
        </p:nvSpPr>
        <p:spPr>
          <a:xfrm>
            <a:off x="6257742" y="4924629"/>
            <a:ext cx="1250663" cy="584775"/>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Bebas" pitchFamily="50" charset="0"/>
                <a:ea typeface="HarmonyOS Sans SC"/>
                <a:cs typeface="+mn-cs"/>
              </a:rPr>
              <a:t>75,172</a:t>
            </a:r>
          </a:p>
        </p:txBody>
      </p:sp>
      <p:sp>
        <p:nvSpPr>
          <p:cNvPr id="55" name="文本框 54">
            <a:extLst>
              <a:ext uri="{FF2B5EF4-FFF2-40B4-BE49-F238E27FC236}">
                <a16:creationId xmlns:a16="http://schemas.microsoft.com/office/drawing/2014/main" id="{211B4AD0-4CAB-4062-A113-2772CED38340}"/>
              </a:ext>
            </a:extLst>
          </p:cNvPr>
          <p:cNvSpPr txBox="1"/>
          <p:nvPr/>
        </p:nvSpPr>
        <p:spPr>
          <a:xfrm>
            <a:off x="4986961" y="4924629"/>
            <a:ext cx="759247" cy="584775"/>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Bebas" pitchFamily="50" charset="0"/>
                <a:ea typeface="HarmonyOS Sans SC"/>
                <a:cs typeface="+mn-cs"/>
              </a:rPr>
              <a:t>136</a:t>
            </a:r>
          </a:p>
        </p:txBody>
      </p:sp>
      <p:sp>
        <p:nvSpPr>
          <p:cNvPr id="56" name="文本框 55">
            <a:extLst>
              <a:ext uri="{FF2B5EF4-FFF2-40B4-BE49-F238E27FC236}">
                <a16:creationId xmlns:a16="http://schemas.microsoft.com/office/drawing/2014/main" id="{63D67970-E7C8-4B3C-8E5F-08C673518231}"/>
              </a:ext>
            </a:extLst>
          </p:cNvPr>
          <p:cNvSpPr txBox="1"/>
          <p:nvPr/>
        </p:nvSpPr>
        <p:spPr>
          <a:xfrm>
            <a:off x="5589619" y="5110794"/>
            <a:ext cx="415498"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DC8E"/>
                </a:solidFill>
                <a:effectLst/>
                <a:uLnTx/>
                <a:uFillTx/>
                <a:latin typeface="HarmonyOS Sans SC Bold"/>
                <a:ea typeface="HarmonyOS Sans SC Bold"/>
                <a:cs typeface="+mn-cs"/>
              </a:rPr>
              <a:t>人</a:t>
            </a:r>
          </a:p>
        </p:txBody>
      </p:sp>
      <p:sp>
        <p:nvSpPr>
          <p:cNvPr id="51" name="文本框 50">
            <a:extLst>
              <a:ext uri="{FF2B5EF4-FFF2-40B4-BE49-F238E27FC236}">
                <a16:creationId xmlns:a16="http://schemas.microsoft.com/office/drawing/2014/main" id="{9A0E5EA5-0267-4F4F-AFD2-DED8F5D6F5F7}"/>
              </a:ext>
            </a:extLst>
          </p:cNvPr>
          <p:cNvSpPr txBox="1"/>
          <p:nvPr/>
        </p:nvSpPr>
        <p:spPr>
          <a:xfrm>
            <a:off x="3716179" y="4924629"/>
            <a:ext cx="606256" cy="584775"/>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Bebas" pitchFamily="50" charset="0"/>
                <a:ea typeface="HarmonyOS Sans SC"/>
                <a:cs typeface="+mn-cs"/>
              </a:rPr>
              <a:t>62</a:t>
            </a:r>
          </a:p>
        </p:txBody>
      </p:sp>
      <p:sp>
        <p:nvSpPr>
          <p:cNvPr id="52" name="文本框 51">
            <a:extLst>
              <a:ext uri="{FF2B5EF4-FFF2-40B4-BE49-F238E27FC236}">
                <a16:creationId xmlns:a16="http://schemas.microsoft.com/office/drawing/2014/main" id="{9ECEC56E-8633-418B-AC9B-619400832D60}"/>
              </a:ext>
            </a:extLst>
          </p:cNvPr>
          <p:cNvSpPr txBox="1"/>
          <p:nvPr/>
        </p:nvSpPr>
        <p:spPr>
          <a:xfrm>
            <a:off x="4167878" y="5110794"/>
            <a:ext cx="415498"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DC8E"/>
                </a:solidFill>
                <a:effectLst/>
                <a:uLnTx/>
                <a:uFillTx/>
                <a:latin typeface="HarmonyOS Sans SC Bold"/>
                <a:ea typeface="HarmonyOS Sans SC Bold"/>
                <a:cs typeface="+mn-cs"/>
              </a:rPr>
              <a:t>人</a:t>
            </a:r>
          </a:p>
        </p:txBody>
      </p:sp>
      <p:cxnSp>
        <p:nvCxnSpPr>
          <p:cNvPr id="53" name="直接连接符 52">
            <a:extLst>
              <a:ext uri="{FF2B5EF4-FFF2-40B4-BE49-F238E27FC236}">
                <a16:creationId xmlns:a16="http://schemas.microsoft.com/office/drawing/2014/main" id="{A3F03AA0-8587-442C-9AA9-9A11DD92548B}"/>
              </a:ext>
            </a:extLst>
          </p:cNvPr>
          <p:cNvCxnSpPr>
            <a:cxnSpLocks/>
          </p:cNvCxnSpPr>
          <p:nvPr/>
        </p:nvCxnSpPr>
        <p:spPr>
          <a:xfrm>
            <a:off x="3816800" y="4276174"/>
            <a:ext cx="4102100" cy="0"/>
          </a:xfrm>
          <a:prstGeom prst="line">
            <a:avLst/>
          </a:prstGeom>
          <a:ln w="12700">
            <a:solidFill>
              <a:schemeClr val="bg1">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2" name="AutoShape 2" descr="art direction  brand identity developer mobile app development Software Engineering tech industry Technology">
            <a:extLst>
              <a:ext uri="{FF2B5EF4-FFF2-40B4-BE49-F238E27FC236}">
                <a16:creationId xmlns:a16="http://schemas.microsoft.com/office/drawing/2014/main" id="{6DF43044-A49F-4042-B5BB-A7F5F1A86CC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pic>
        <p:nvPicPr>
          <p:cNvPr id="62" name="图片 61" descr="骑自行车的人&#10;&#10;低可信度描述已自动生成">
            <a:extLst>
              <a:ext uri="{FF2B5EF4-FFF2-40B4-BE49-F238E27FC236}">
                <a16:creationId xmlns:a16="http://schemas.microsoft.com/office/drawing/2014/main" id="{7615FEEE-269A-47D9-BAE7-3105600FA815}"/>
              </a:ext>
            </a:extLst>
          </p:cNvPr>
          <p:cNvPicPr>
            <a:picLocks noChangeAspect="1" noChangeArrowheads="1"/>
          </p:cNvPicPr>
          <p:nvPr/>
        </p:nvPicPr>
        <p:blipFill rotWithShape="1">
          <a:blip r:embed="rId5">
            <a:alphaModFix amt="40000"/>
            <a:extLst>
              <a:ext uri="{28A0092B-C50C-407E-A947-70E740481C1C}">
                <a14:useLocalDpi xmlns:a14="http://schemas.microsoft.com/office/drawing/2010/main" val="0"/>
              </a:ext>
            </a:extLst>
          </a:blip>
          <a:srcRect l="73484" t="16576" r="12150" b="18895"/>
          <a:stretch/>
        </p:blipFill>
        <p:spPr bwMode="auto">
          <a:xfrm>
            <a:off x="10044652" y="1494917"/>
            <a:ext cx="1490636" cy="4454455"/>
          </a:xfrm>
          <a:custGeom>
            <a:avLst/>
            <a:gdLst>
              <a:gd name="connsiteX0" fmla="*/ 0 w 1490636"/>
              <a:gd name="connsiteY0" fmla="*/ 0 h 4454455"/>
              <a:gd name="connsiteX1" fmla="*/ 1490636 w 1490636"/>
              <a:gd name="connsiteY1" fmla="*/ 0 h 4454455"/>
              <a:gd name="connsiteX2" fmla="*/ 1490636 w 1490636"/>
              <a:gd name="connsiteY2" fmla="*/ 4454455 h 4454455"/>
              <a:gd name="connsiteX3" fmla="*/ 0 w 1490636"/>
              <a:gd name="connsiteY3" fmla="*/ 4454455 h 4454455"/>
            </a:gdLst>
            <a:ahLst/>
            <a:cxnLst>
              <a:cxn ang="0">
                <a:pos x="connsiteX0" y="connsiteY0"/>
              </a:cxn>
              <a:cxn ang="0">
                <a:pos x="connsiteX1" y="connsiteY1"/>
              </a:cxn>
              <a:cxn ang="0">
                <a:pos x="connsiteX2" y="connsiteY2"/>
              </a:cxn>
              <a:cxn ang="0">
                <a:pos x="connsiteX3" y="connsiteY3"/>
              </a:cxn>
            </a:cxnLst>
            <a:rect l="l" t="t" r="r" b="b"/>
            <a:pathLst>
              <a:path w="1490636" h="4454455">
                <a:moveTo>
                  <a:pt x="0" y="0"/>
                </a:moveTo>
                <a:lnTo>
                  <a:pt x="1490636" y="0"/>
                </a:lnTo>
                <a:lnTo>
                  <a:pt x="1490636" y="4454455"/>
                </a:lnTo>
                <a:lnTo>
                  <a:pt x="0" y="4454455"/>
                </a:lnTo>
                <a:close/>
              </a:path>
            </a:pathLst>
          </a:custGeom>
          <a:noFill/>
          <a:ln>
            <a:noFill/>
          </a:ln>
        </p:spPr>
      </p:pic>
      <p:pic>
        <p:nvPicPr>
          <p:cNvPr id="61" name="图片 60" descr="火车开在铁轨上&#10;&#10;低可信度描述已自动生成">
            <a:extLst>
              <a:ext uri="{FF2B5EF4-FFF2-40B4-BE49-F238E27FC236}">
                <a16:creationId xmlns:a16="http://schemas.microsoft.com/office/drawing/2014/main" id="{FC57E542-3C93-4E2B-BFFE-5409C18D5B8E}"/>
              </a:ext>
            </a:extLst>
          </p:cNvPr>
          <p:cNvPicPr>
            <a:picLocks noChangeAspect="1" noChangeArrowheads="1"/>
          </p:cNvPicPr>
          <p:nvPr/>
        </p:nvPicPr>
        <p:blipFill rotWithShape="1">
          <a:blip r:embed="rId6">
            <a:alphaModFix amt="40000"/>
            <a:extLst>
              <a:ext uri="{28A0092B-C50C-407E-A947-70E740481C1C}">
                <a14:useLocalDpi xmlns:a14="http://schemas.microsoft.com/office/drawing/2010/main" val="0"/>
              </a:ext>
            </a:extLst>
          </a:blip>
          <a:srcRect l="30457" t="-1" r="43733" b="400"/>
          <a:stretch/>
        </p:blipFill>
        <p:spPr bwMode="auto">
          <a:xfrm>
            <a:off x="8465080" y="1494917"/>
            <a:ext cx="1490637" cy="4455033"/>
          </a:xfrm>
          <a:custGeom>
            <a:avLst/>
            <a:gdLst>
              <a:gd name="connsiteX0" fmla="*/ 0 w 2637936"/>
              <a:gd name="connsiteY0" fmla="*/ 0 h 4455033"/>
              <a:gd name="connsiteX1" fmla="*/ 2637936 w 2637936"/>
              <a:gd name="connsiteY1" fmla="*/ 0 h 4455033"/>
              <a:gd name="connsiteX2" fmla="*/ 2637936 w 2637936"/>
              <a:gd name="connsiteY2" fmla="*/ 4455033 h 4455033"/>
              <a:gd name="connsiteX3" fmla="*/ 0 w 2637936"/>
              <a:gd name="connsiteY3" fmla="*/ 4455033 h 4455033"/>
            </a:gdLst>
            <a:ahLst/>
            <a:cxnLst>
              <a:cxn ang="0">
                <a:pos x="connsiteX0" y="connsiteY0"/>
              </a:cxn>
              <a:cxn ang="0">
                <a:pos x="connsiteX1" y="connsiteY1"/>
              </a:cxn>
              <a:cxn ang="0">
                <a:pos x="connsiteX2" y="connsiteY2"/>
              </a:cxn>
              <a:cxn ang="0">
                <a:pos x="connsiteX3" y="connsiteY3"/>
              </a:cxn>
            </a:cxnLst>
            <a:rect l="l" t="t" r="r" b="b"/>
            <a:pathLst>
              <a:path w="2637936" h="4455033">
                <a:moveTo>
                  <a:pt x="0" y="0"/>
                </a:moveTo>
                <a:lnTo>
                  <a:pt x="2637936" y="0"/>
                </a:lnTo>
                <a:lnTo>
                  <a:pt x="2637936" y="4455033"/>
                </a:lnTo>
                <a:lnTo>
                  <a:pt x="0" y="4455033"/>
                </a:lnTo>
                <a:close/>
              </a:path>
            </a:pathLst>
          </a:custGeom>
        </p:spPr>
      </p:pic>
      <p:pic>
        <p:nvPicPr>
          <p:cNvPr id="23" name="Picture 2" descr="路上的汽车&#10;&#10;描述已自动生成">
            <a:extLst>
              <a:ext uri="{FF2B5EF4-FFF2-40B4-BE49-F238E27FC236}">
                <a16:creationId xmlns:a16="http://schemas.microsoft.com/office/drawing/2014/main" id="{CFA9D4BF-09C2-445A-A27D-138E74725B70}"/>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9011" r="37454"/>
          <a:stretch/>
        </p:blipFill>
        <p:spPr bwMode="auto">
          <a:xfrm>
            <a:off x="697897" y="1494916"/>
            <a:ext cx="2637937" cy="4454456"/>
          </a:xfrm>
          <a:prstGeom prst="rect">
            <a:avLst/>
          </a:prstGeom>
        </p:spPr>
      </p:pic>
    </p:spTree>
    <p:extLst>
      <p:ext uri="{BB962C8B-B14F-4D97-AF65-F5344CB8AC3E}">
        <p14:creationId xmlns:p14="http://schemas.microsoft.com/office/powerpoint/2010/main" val="12073639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2E3FF7"/>
            </a:gs>
            <a:gs pos="100000">
              <a:srgbClr val="00DC8E"/>
            </a:gs>
          </a:gsLst>
          <a:lin ang="2700000" scaled="1"/>
        </a:gradFill>
        <a:effectLst/>
      </p:bgPr>
    </p:bg>
    <p:spTree>
      <p:nvGrpSpPr>
        <p:cNvPr id="1" name=""/>
        <p:cNvGrpSpPr/>
        <p:nvPr/>
      </p:nvGrpSpPr>
      <p:grpSpPr>
        <a:xfrm>
          <a:off x="0" y="0"/>
          <a:ext cx="0" cy="0"/>
          <a:chOff x="0" y="0"/>
          <a:chExt cx="0" cy="0"/>
        </a:xfrm>
      </p:grpSpPr>
      <p:pic>
        <p:nvPicPr>
          <p:cNvPr id="11" name="图片 10" descr="背景图案&#10;&#10;描述已自动生成">
            <a:extLst>
              <a:ext uri="{FF2B5EF4-FFF2-40B4-BE49-F238E27FC236}">
                <a16:creationId xmlns:a16="http://schemas.microsoft.com/office/drawing/2014/main" id="{32125A1D-3C93-479D-AE35-759435EE5F14}"/>
              </a:ext>
            </a:extLst>
          </p:cNvPr>
          <p:cNvPicPr>
            <a:picLocks noChangeAspect="1"/>
          </p:cNvPicPr>
          <p:nvPr/>
        </p:nvPicPr>
        <p:blipFill>
          <a:blip r:embed="rId3">
            <a:alphaModFix amt="30000"/>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5" name="文本框 4">
            <a:extLst>
              <a:ext uri="{FF2B5EF4-FFF2-40B4-BE49-F238E27FC236}">
                <a16:creationId xmlns:a16="http://schemas.microsoft.com/office/drawing/2014/main" id="{C004DD80-A883-49F4-AD28-06C0540E4A6A}"/>
              </a:ext>
            </a:extLst>
          </p:cNvPr>
          <p:cNvSpPr txBox="1"/>
          <p:nvPr/>
        </p:nvSpPr>
        <p:spPr>
          <a:xfrm>
            <a:off x="593501" y="493444"/>
            <a:ext cx="428835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prstClr val="white"/>
                </a:solidFill>
                <a:effectLst/>
                <a:uLnTx/>
                <a:uFillTx/>
                <a:latin typeface="HarmonyOS Sans SC Bold"/>
                <a:ea typeface="HarmonyOS Sans SC Bold"/>
                <a:cs typeface="+mn-cs"/>
              </a:rPr>
              <a:t>青岛输油管道爆炸事件</a:t>
            </a:r>
          </a:p>
        </p:txBody>
      </p:sp>
      <p:sp>
        <p:nvSpPr>
          <p:cNvPr id="45" name="矩形 44">
            <a:extLst>
              <a:ext uri="{FF2B5EF4-FFF2-40B4-BE49-F238E27FC236}">
                <a16:creationId xmlns:a16="http://schemas.microsoft.com/office/drawing/2014/main" id="{668D134B-B589-41CE-915F-8775877ADC45}"/>
              </a:ext>
            </a:extLst>
          </p:cNvPr>
          <p:cNvSpPr/>
          <p:nvPr/>
        </p:nvSpPr>
        <p:spPr>
          <a:xfrm>
            <a:off x="6418309" y="1494916"/>
            <a:ext cx="3537407" cy="4455033"/>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2" name="文本框 21">
            <a:extLst>
              <a:ext uri="{FF2B5EF4-FFF2-40B4-BE49-F238E27FC236}">
                <a16:creationId xmlns:a16="http://schemas.microsoft.com/office/drawing/2014/main" id="{A613274E-4A0E-4414-B1FD-A47603859543}"/>
              </a:ext>
            </a:extLst>
          </p:cNvPr>
          <p:cNvSpPr txBox="1"/>
          <p:nvPr/>
        </p:nvSpPr>
        <p:spPr>
          <a:xfrm>
            <a:off x="6773959" y="1935460"/>
            <a:ext cx="2755038" cy="665118"/>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2800" b="0" i="0" u="none" strike="noStrike" kern="1200" cap="none" spc="0" normalizeH="0" baseline="0" noProof="0" dirty="0">
                <a:ln>
                  <a:noFill/>
                </a:ln>
                <a:gradFill>
                  <a:gsLst>
                    <a:gs pos="0">
                      <a:srgbClr val="2E3FF7"/>
                    </a:gs>
                    <a:gs pos="100000">
                      <a:srgbClr val="00DC8E"/>
                    </a:gs>
                  </a:gsLst>
                  <a:lin ang="0" scaled="1"/>
                </a:gradFill>
                <a:effectLst/>
                <a:uLnTx/>
                <a:uFillTx/>
                <a:latin typeface="HarmonyOS Sans SC Bold"/>
                <a:ea typeface="HarmonyOS Sans SC Bold"/>
                <a:cs typeface="+mn-cs"/>
              </a:rPr>
              <a:t>直接原因</a:t>
            </a:r>
          </a:p>
        </p:txBody>
      </p:sp>
      <p:sp>
        <p:nvSpPr>
          <p:cNvPr id="24" name="文本框 23">
            <a:extLst>
              <a:ext uri="{FF2B5EF4-FFF2-40B4-BE49-F238E27FC236}">
                <a16:creationId xmlns:a16="http://schemas.microsoft.com/office/drawing/2014/main" id="{DD0002BF-FFE1-46F7-8DA5-B50BCAD22B61}"/>
              </a:ext>
            </a:extLst>
          </p:cNvPr>
          <p:cNvSpPr txBox="1"/>
          <p:nvPr/>
        </p:nvSpPr>
        <p:spPr>
          <a:xfrm>
            <a:off x="6773959" y="2826493"/>
            <a:ext cx="2755038" cy="2538002"/>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管道破裂后，原油泄漏流入排水暗渠并反冲到路面，现场处置人员采用液压破碎捶在暗渠盖板上打孔破碎，产生撞击火花，引发暗渠内油气爆炸。</a:t>
            </a:r>
          </a:p>
        </p:txBody>
      </p:sp>
      <p:pic>
        <p:nvPicPr>
          <p:cNvPr id="62" name="图片 61" descr="骑自行车的人&#10;&#10;低可信度描述已自动生成">
            <a:extLst>
              <a:ext uri="{FF2B5EF4-FFF2-40B4-BE49-F238E27FC236}">
                <a16:creationId xmlns:a16="http://schemas.microsoft.com/office/drawing/2014/main" id="{7615FEEE-269A-47D9-BAE7-3105600FA815}"/>
              </a:ext>
            </a:extLst>
          </p:cNvPr>
          <p:cNvPicPr>
            <a:picLocks noChangeAspect="1" noChangeArrowheads="1"/>
          </p:cNvPicPr>
          <p:nvPr/>
        </p:nvPicPr>
        <p:blipFill rotWithShape="1">
          <a:blip r:embed="rId5">
            <a:alphaModFix amt="40000"/>
            <a:extLst>
              <a:ext uri="{28A0092B-C50C-407E-A947-70E740481C1C}">
                <a14:useLocalDpi xmlns:a14="http://schemas.microsoft.com/office/drawing/2010/main" val="0"/>
              </a:ext>
            </a:extLst>
          </a:blip>
          <a:srcRect l="73484" t="16576" r="12150" b="18895"/>
          <a:stretch/>
        </p:blipFill>
        <p:spPr bwMode="auto">
          <a:xfrm>
            <a:off x="10044652" y="1494917"/>
            <a:ext cx="1490636" cy="4454455"/>
          </a:xfrm>
          <a:custGeom>
            <a:avLst/>
            <a:gdLst>
              <a:gd name="connsiteX0" fmla="*/ 0 w 1490636"/>
              <a:gd name="connsiteY0" fmla="*/ 0 h 4454455"/>
              <a:gd name="connsiteX1" fmla="*/ 1490636 w 1490636"/>
              <a:gd name="connsiteY1" fmla="*/ 0 h 4454455"/>
              <a:gd name="connsiteX2" fmla="*/ 1490636 w 1490636"/>
              <a:gd name="connsiteY2" fmla="*/ 4454455 h 4454455"/>
              <a:gd name="connsiteX3" fmla="*/ 0 w 1490636"/>
              <a:gd name="connsiteY3" fmla="*/ 4454455 h 4454455"/>
            </a:gdLst>
            <a:ahLst/>
            <a:cxnLst>
              <a:cxn ang="0">
                <a:pos x="connsiteX0" y="connsiteY0"/>
              </a:cxn>
              <a:cxn ang="0">
                <a:pos x="connsiteX1" y="connsiteY1"/>
              </a:cxn>
              <a:cxn ang="0">
                <a:pos x="connsiteX2" y="connsiteY2"/>
              </a:cxn>
              <a:cxn ang="0">
                <a:pos x="connsiteX3" y="connsiteY3"/>
              </a:cxn>
            </a:cxnLst>
            <a:rect l="l" t="t" r="r" b="b"/>
            <a:pathLst>
              <a:path w="1490636" h="4454455">
                <a:moveTo>
                  <a:pt x="0" y="0"/>
                </a:moveTo>
                <a:lnTo>
                  <a:pt x="1490636" y="0"/>
                </a:lnTo>
                <a:lnTo>
                  <a:pt x="1490636" y="4454455"/>
                </a:lnTo>
                <a:lnTo>
                  <a:pt x="0" y="4454455"/>
                </a:lnTo>
                <a:close/>
              </a:path>
            </a:pathLst>
          </a:custGeom>
          <a:noFill/>
          <a:ln>
            <a:noFill/>
          </a:ln>
        </p:spPr>
      </p:pic>
      <p:pic>
        <p:nvPicPr>
          <p:cNvPr id="61" name="图片 60" descr="火车开在铁轨上&#10;&#10;低可信度描述已自动生成">
            <a:extLst>
              <a:ext uri="{FF2B5EF4-FFF2-40B4-BE49-F238E27FC236}">
                <a16:creationId xmlns:a16="http://schemas.microsoft.com/office/drawing/2014/main" id="{FC57E542-3C93-4E2B-BFFE-5409C18D5B8E}"/>
              </a:ext>
            </a:extLst>
          </p:cNvPr>
          <p:cNvPicPr>
            <a:picLocks noChangeAspect="1" noChangeArrowheads="1"/>
          </p:cNvPicPr>
          <p:nvPr/>
        </p:nvPicPr>
        <p:blipFill rotWithShape="1">
          <a:blip r:embed="rId6">
            <a:alphaModFix/>
            <a:extLst>
              <a:ext uri="{28A0092B-C50C-407E-A947-70E740481C1C}">
                <a14:useLocalDpi xmlns:a14="http://schemas.microsoft.com/office/drawing/2010/main" val="0"/>
              </a:ext>
            </a:extLst>
          </a:blip>
          <a:srcRect l="16804" t="-1" r="11498" b="400"/>
          <a:stretch/>
        </p:blipFill>
        <p:spPr bwMode="auto">
          <a:xfrm>
            <a:off x="2277469" y="1494339"/>
            <a:ext cx="4140839" cy="4455033"/>
          </a:xfrm>
          <a:custGeom>
            <a:avLst/>
            <a:gdLst>
              <a:gd name="connsiteX0" fmla="*/ 0 w 2637936"/>
              <a:gd name="connsiteY0" fmla="*/ 0 h 4455033"/>
              <a:gd name="connsiteX1" fmla="*/ 2637936 w 2637936"/>
              <a:gd name="connsiteY1" fmla="*/ 0 h 4455033"/>
              <a:gd name="connsiteX2" fmla="*/ 2637936 w 2637936"/>
              <a:gd name="connsiteY2" fmla="*/ 4455033 h 4455033"/>
              <a:gd name="connsiteX3" fmla="*/ 0 w 2637936"/>
              <a:gd name="connsiteY3" fmla="*/ 4455033 h 4455033"/>
            </a:gdLst>
            <a:ahLst/>
            <a:cxnLst>
              <a:cxn ang="0">
                <a:pos x="connsiteX0" y="connsiteY0"/>
              </a:cxn>
              <a:cxn ang="0">
                <a:pos x="connsiteX1" y="connsiteY1"/>
              </a:cxn>
              <a:cxn ang="0">
                <a:pos x="connsiteX2" y="connsiteY2"/>
              </a:cxn>
              <a:cxn ang="0">
                <a:pos x="connsiteX3" y="connsiteY3"/>
              </a:cxn>
            </a:cxnLst>
            <a:rect l="l" t="t" r="r" b="b"/>
            <a:pathLst>
              <a:path w="2637936" h="4455033">
                <a:moveTo>
                  <a:pt x="0" y="0"/>
                </a:moveTo>
                <a:lnTo>
                  <a:pt x="2637936" y="0"/>
                </a:lnTo>
                <a:lnTo>
                  <a:pt x="2637936" y="4455033"/>
                </a:lnTo>
                <a:lnTo>
                  <a:pt x="0" y="4455033"/>
                </a:lnTo>
                <a:close/>
              </a:path>
            </a:pathLst>
          </a:custGeom>
        </p:spPr>
      </p:pic>
      <p:pic>
        <p:nvPicPr>
          <p:cNvPr id="23" name="Picture 2" descr="路上的汽车&#10;&#10;描述已自动生成">
            <a:extLst>
              <a:ext uri="{FF2B5EF4-FFF2-40B4-BE49-F238E27FC236}">
                <a16:creationId xmlns:a16="http://schemas.microsoft.com/office/drawing/2014/main" id="{CFA9D4BF-09C2-445A-A27D-138E74725B70}"/>
              </a:ext>
            </a:extLst>
          </p:cNvPr>
          <p:cNvPicPr>
            <a:picLocks noChangeAspect="1" noChangeArrowheads="1"/>
          </p:cNvPicPr>
          <p:nvPr/>
        </p:nvPicPr>
        <p:blipFill rotWithShape="1">
          <a:blip r:embed="rId7">
            <a:alphaModFix amt="40000"/>
            <a:extLst>
              <a:ext uri="{28A0092B-C50C-407E-A947-70E740481C1C}">
                <a14:useLocalDpi xmlns:a14="http://schemas.microsoft.com/office/drawing/2010/main" val="0"/>
              </a:ext>
            </a:extLst>
          </a:blip>
          <a:srcRect l="29011" r="52039"/>
          <a:stretch/>
        </p:blipFill>
        <p:spPr bwMode="auto">
          <a:xfrm>
            <a:off x="697897" y="1494916"/>
            <a:ext cx="1490637" cy="4454456"/>
          </a:xfrm>
          <a:prstGeom prst="rect">
            <a:avLst/>
          </a:prstGeom>
        </p:spPr>
      </p:pic>
    </p:spTree>
    <p:extLst>
      <p:ext uri="{BB962C8B-B14F-4D97-AF65-F5344CB8AC3E}">
        <p14:creationId xmlns:p14="http://schemas.microsoft.com/office/powerpoint/2010/main" val="424685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rgbClr val="2E3FF7"/>
            </a:gs>
            <a:gs pos="100000">
              <a:srgbClr val="00DC8E"/>
            </a:gs>
          </a:gsLst>
          <a:lin ang="2700000" scaled="1"/>
        </a:gradFill>
        <a:effectLst/>
      </p:bgPr>
    </p:bg>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C004DD80-A883-49F4-AD28-06C0540E4A6A}"/>
              </a:ext>
            </a:extLst>
          </p:cNvPr>
          <p:cNvSpPr txBox="1"/>
          <p:nvPr/>
        </p:nvSpPr>
        <p:spPr>
          <a:xfrm>
            <a:off x="593501" y="493444"/>
            <a:ext cx="428835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prstClr val="white"/>
                </a:solidFill>
                <a:effectLst/>
                <a:uLnTx/>
                <a:uFillTx/>
                <a:latin typeface="HarmonyOS Sans SC Bold"/>
                <a:ea typeface="HarmonyOS Sans SC Bold"/>
                <a:cs typeface="+mn-cs"/>
              </a:rPr>
              <a:t>青岛输油管道爆炸事件</a:t>
            </a:r>
          </a:p>
        </p:txBody>
      </p:sp>
      <p:sp>
        <p:nvSpPr>
          <p:cNvPr id="12" name="文本框 11">
            <a:extLst>
              <a:ext uri="{FF2B5EF4-FFF2-40B4-BE49-F238E27FC236}">
                <a16:creationId xmlns:a16="http://schemas.microsoft.com/office/drawing/2014/main" id="{278B73B1-F31D-4F2B-8401-03964F25508B}"/>
              </a:ext>
            </a:extLst>
          </p:cNvPr>
          <p:cNvSpPr txBox="1"/>
          <p:nvPr/>
        </p:nvSpPr>
        <p:spPr>
          <a:xfrm>
            <a:off x="7995781" y="8514695"/>
            <a:ext cx="6096000" cy="923330"/>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Times New Roman" panose="02020603050405020304" pitchFamily="18" charset="0"/>
                <a:ea typeface="HarmonyOS Sans SC"/>
                <a:cs typeface="+mn-cs"/>
              </a:rPr>
              <a:t>中石化集团安全生产主体责任不落实，应急处置措施不当</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Times New Roman" panose="02020603050405020304" pitchFamily="18" charset="0"/>
                <a:ea typeface="HarmonyOS Sans SC"/>
                <a:cs typeface="+mn-cs"/>
              </a:rPr>
              <a:t>青岛市人民政府管道保护工作主管部门履行职责不力青岛市及开发区管委会对事故风险研判毕误</a:t>
            </a:r>
          </a:p>
        </p:txBody>
      </p:sp>
      <p:pic>
        <p:nvPicPr>
          <p:cNvPr id="16" name="图片 15" descr="背景图案&#10;&#10;描述已自动生成">
            <a:extLst>
              <a:ext uri="{FF2B5EF4-FFF2-40B4-BE49-F238E27FC236}">
                <a16:creationId xmlns:a16="http://schemas.microsoft.com/office/drawing/2014/main" id="{E160D450-20D9-456E-AD7F-B3B771F6E3E0}"/>
              </a:ext>
            </a:extLst>
          </p:cNvPr>
          <p:cNvPicPr>
            <a:picLocks noChangeAspect="1"/>
          </p:cNvPicPr>
          <p:nvPr/>
        </p:nvPicPr>
        <p:blipFill>
          <a:blip r:embed="rId3">
            <a:alphaModFix amt="30000"/>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45" name="矩形 44">
            <a:extLst>
              <a:ext uri="{FF2B5EF4-FFF2-40B4-BE49-F238E27FC236}">
                <a16:creationId xmlns:a16="http://schemas.microsoft.com/office/drawing/2014/main" id="{668D134B-B589-41CE-915F-8775877ADC45}"/>
              </a:ext>
            </a:extLst>
          </p:cNvPr>
          <p:cNvSpPr/>
          <p:nvPr/>
        </p:nvSpPr>
        <p:spPr>
          <a:xfrm>
            <a:off x="7717875" y="1494916"/>
            <a:ext cx="3815313" cy="4455033"/>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2" name="文本框 21">
            <a:extLst>
              <a:ext uri="{FF2B5EF4-FFF2-40B4-BE49-F238E27FC236}">
                <a16:creationId xmlns:a16="http://schemas.microsoft.com/office/drawing/2014/main" id="{A613274E-4A0E-4414-B1FD-A47603859543}"/>
              </a:ext>
            </a:extLst>
          </p:cNvPr>
          <p:cNvSpPr txBox="1"/>
          <p:nvPr/>
        </p:nvSpPr>
        <p:spPr>
          <a:xfrm>
            <a:off x="8073525" y="1935460"/>
            <a:ext cx="2755038" cy="665118"/>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2800" b="0" i="0" u="none" strike="noStrike" kern="1200" cap="none" spc="0" normalizeH="0" baseline="0" noProof="0" dirty="0">
                <a:ln>
                  <a:noFill/>
                </a:ln>
                <a:gradFill>
                  <a:gsLst>
                    <a:gs pos="0">
                      <a:srgbClr val="2E3FF7"/>
                    </a:gs>
                    <a:gs pos="100000">
                      <a:srgbClr val="00DC8E"/>
                    </a:gs>
                  </a:gsLst>
                  <a:lin ang="0" scaled="1"/>
                </a:gradFill>
                <a:effectLst/>
                <a:uLnTx/>
                <a:uFillTx/>
                <a:latin typeface="HarmonyOS Sans SC Bold"/>
                <a:ea typeface="HarmonyOS Sans SC Bold"/>
                <a:cs typeface="+mn-cs"/>
              </a:rPr>
              <a:t>间接原因</a:t>
            </a:r>
          </a:p>
        </p:txBody>
      </p:sp>
      <p:sp>
        <p:nvSpPr>
          <p:cNvPr id="24" name="文本框 23">
            <a:extLst>
              <a:ext uri="{FF2B5EF4-FFF2-40B4-BE49-F238E27FC236}">
                <a16:creationId xmlns:a16="http://schemas.microsoft.com/office/drawing/2014/main" id="{DD0002BF-FFE1-46F7-8DA5-B50BCAD22B61}"/>
              </a:ext>
            </a:extLst>
          </p:cNvPr>
          <p:cNvSpPr txBox="1"/>
          <p:nvPr/>
        </p:nvSpPr>
        <p:spPr>
          <a:xfrm>
            <a:off x="8073525" y="2862353"/>
            <a:ext cx="3284758" cy="779059"/>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中石化集团安全生产主体责任不落实，应急处置措施不当；</a:t>
            </a:r>
          </a:p>
        </p:txBody>
      </p:sp>
      <p:sp>
        <p:nvSpPr>
          <p:cNvPr id="13" name="文本框 12">
            <a:extLst>
              <a:ext uri="{FF2B5EF4-FFF2-40B4-BE49-F238E27FC236}">
                <a16:creationId xmlns:a16="http://schemas.microsoft.com/office/drawing/2014/main" id="{85C135DC-5DFD-43F8-8D14-687BF0E5118D}"/>
              </a:ext>
            </a:extLst>
          </p:cNvPr>
          <p:cNvSpPr txBox="1"/>
          <p:nvPr/>
        </p:nvSpPr>
        <p:spPr>
          <a:xfrm>
            <a:off x="8073525" y="3784148"/>
            <a:ext cx="3284758" cy="779059"/>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青岛市人民政府管道保护工作主管部门履行职责不力；</a:t>
            </a:r>
          </a:p>
        </p:txBody>
      </p:sp>
      <p:sp>
        <p:nvSpPr>
          <p:cNvPr id="14" name="文本框 13">
            <a:extLst>
              <a:ext uri="{FF2B5EF4-FFF2-40B4-BE49-F238E27FC236}">
                <a16:creationId xmlns:a16="http://schemas.microsoft.com/office/drawing/2014/main" id="{6A3CBD77-2BA9-4879-8CB2-F624310DE265}"/>
              </a:ext>
            </a:extLst>
          </p:cNvPr>
          <p:cNvSpPr txBox="1"/>
          <p:nvPr/>
        </p:nvSpPr>
        <p:spPr>
          <a:xfrm>
            <a:off x="8073525" y="4705943"/>
            <a:ext cx="3284758" cy="779059"/>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42424"/>
                </a:solidFill>
                <a:effectLst/>
                <a:uLnTx/>
                <a:uFillTx/>
                <a:latin typeface="HarmonyOS Sans SC"/>
                <a:ea typeface="HarmonyOS Sans SC"/>
                <a:cs typeface="+mn-cs"/>
              </a:rPr>
              <a:t>青岛市及开发区管委会对事故风险研判失误。</a:t>
            </a:r>
          </a:p>
        </p:txBody>
      </p:sp>
      <p:pic>
        <p:nvPicPr>
          <p:cNvPr id="62" name="图片 61" descr="骑自行车的人&#10;&#10;低可信度描述已自动生成">
            <a:extLst>
              <a:ext uri="{FF2B5EF4-FFF2-40B4-BE49-F238E27FC236}">
                <a16:creationId xmlns:a16="http://schemas.microsoft.com/office/drawing/2014/main" id="{7615FEEE-269A-47D9-BAE7-3105600FA815}"/>
              </a:ext>
            </a:extLst>
          </p:cNvPr>
          <p:cNvPicPr>
            <a:picLocks noChangeAspect="1" noChangeArrowheads="1"/>
          </p:cNvPicPr>
          <p:nvPr/>
        </p:nvPicPr>
        <p:blipFill rotWithShape="1">
          <a:blip r:embed="rId5">
            <a:alphaModFix/>
            <a:extLst>
              <a:ext uri="{28A0092B-C50C-407E-A947-70E740481C1C}">
                <a14:useLocalDpi xmlns:a14="http://schemas.microsoft.com/office/drawing/2010/main" val="0"/>
              </a:ext>
            </a:extLst>
          </a:blip>
          <a:srcRect l="55686" t="16576" r="7105" b="18895"/>
          <a:stretch/>
        </p:blipFill>
        <p:spPr bwMode="auto">
          <a:xfrm>
            <a:off x="3857041" y="1494917"/>
            <a:ext cx="3860834" cy="4454455"/>
          </a:xfrm>
          <a:custGeom>
            <a:avLst/>
            <a:gdLst>
              <a:gd name="connsiteX0" fmla="*/ 0 w 1490636"/>
              <a:gd name="connsiteY0" fmla="*/ 0 h 4454455"/>
              <a:gd name="connsiteX1" fmla="*/ 1490636 w 1490636"/>
              <a:gd name="connsiteY1" fmla="*/ 0 h 4454455"/>
              <a:gd name="connsiteX2" fmla="*/ 1490636 w 1490636"/>
              <a:gd name="connsiteY2" fmla="*/ 4454455 h 4454455"/>
              <a:gd name="connsiteX3" fmla="*/ 0 w 1490636"/>
              <a:gd name="connsiteY3" fmla="*/ 4454455 h 4454455"/>
            </a:gdLst>
            <a:ahLst/>
            <a:cxnLst>
              <a:cxn ang="0">
                <a:pos x="connsiteX0" y="connsiteY0"/>
              </a:cxn>
              <a:cxn ang="0">
                <a:pos x="connsiteX1" y="connsiteY1"/>
              </a:cxn>
              <a:cxn ang="0">
                <a:pos x="connsiteX2" y="connsiteY2"/>
              </a:cxn>
              <a:cxn ang="0">
                <a:pos x="connsiteX3" y="connsiteY3"/>
              </a:cxn>
            </a:cxnLst>
            <a:rect l="l" t="t" r="r" b="b"/>
            <a:pathLst>
              <a:path w="1490636" h="4454455">
                <a:moveTo>
                  <a:pt x="0" y="0"/>
                </a:moveTo>
                <a:lnTo>
                  <a:pt x="1490636" y="0"/>
                </a:lnTo>
                <a:lnTo>
                  <a:pt x="1490636" y="4454455"/>
                </a:lnTo>
                <a:lnTo>
                  <a:pt x="0" y="4454455"/>
                </a:lnTo>
                <a:close/>
              </a:path>
            </a:pathLst>
          </a:custGeom>
          <a:noFill/>
          <a:ln>
            <a:noFill/>
          </a:ln>
        </p:spPr>
      </p:pic>
      <p:pic>
        <p:nvPicPr>
          <p:cNvPr id="23" name="Picture 2" descr="路上的汽车&#10;&#10;描述已自动生成">
            <a:extLst>
              <a:ext uri="{FF2B5EF4-FFF2-40B4-BE49-F238E27FC236}">
                <a16:creationId xmlns:a16="http://schemas.microsoft.com/office/drawing/2014/main" id="{CFA9D4BF-09C2-445A-A27D-138E74725B70}"/>
              </a:ext>
            </a:extLst>
          </p:cNvPr>
          <p:cNvPicPr>
            <a:picLocks noChangeAspect="1" noChangeArrowheads="1"/>
          </p:cNvPicPr>
          <p:nvPr/>
        </p:nvPicPr>
        <p:blipFill rotWithShape="1">
          <a:blip r:embed="rId6">
            <a:alphaModFix amt="40000"/>
            <a:extLst>
              <a:ext uri="{28A0092B-C50C-407E-A947-70E740481C1C}">
                <a14:useLocalDpi xmlns:a14="http://schemas.microsoft.com/office/drawing/2010/main" val="0"/>
              </a:ext>
            </a:extLst>
          </a:blip>
          <a:srcRect l="29011" r="52039"/>
          <a:stretch/>
        </p:blipFill>
        <p:spPr bwMode="auto">
          <a:xfrm>
            <a:off x="697897" y="1494916"/>
            <a:ext cx="1490637" cy="4454456"/>
          </a:xfrm>
          <a:prstGeom prst="rect">
            <a:avLst/>
          </a:prstGeom>
        </p:spPr>
      </p:pic>
      <p:pic>
        <p:nvPicPr>
          <p:cNvPr id="9" name="图片 8" descr="火车开在铁轨上&#10;&#10;低可信度描述已自动生成">
            <a:extLst>
              <a:ext uri="{FF2B5EF4-FFF2-40B4-BE49-F238E27FC236}">
                <a16:creationId xmlns:a16="http://schemas.microsoft.com/office/drawing/2014/main" id="{6A170A17-349C-4A9A-96F9-0F9D1EF529C2}"/>
              </a:ext>
            </a:extLst>
          </p:cNvPr>
          <p:cNvPicPr>
            <a:picLocks noChangeAspect="1" noChangeArrowheads="1"/>
          </p:cNvPicPr>
          <p:nvPr/>
        </p:nvPicPr>
        <p:blipFill rotWithShape="1">
          <a:blip r:embed="rId7">
            <a:alphaModFix amt="40000"/>
            <a:extLst>
              <a:ext uri="{28A0092B-C50C-407E-A947-70E740481C1C}">
                <a14:useLocalDpi xmlns:a14="http://schemas.microsoft.com/office/drawing/2010/main" val="0"/>
              </a:ext>
            </a:extLst>
          </a:blip>
          <a:srcRect l="30457" t="-1" r="43733" b="400"/>
          <a:stretch/>
        </p:blipFill>
        <p:spPr bwMode="auto">
          <a:xfrm>
            <a:off x="2277469" y="1494917"/>
            <a:ext cx="1490637" cy="4455033"/>
          </a:xfrm>
          <a:custGeom>
            <a:avLst/>
            <a:gdLst>
              <a:gd name="connsiteX0" fmla="*/ 0 w 2637936"/>
              <a:gd name="connsiteY0" fmla="*/ 0 h 4455033"/>
              <a:gd name="connsiteX1" fmla="*/ 2637936 w 2637936"/>
              <a:gd name="connsiteY1" fmla="*/ 0 h 4455033"/>
              <a:gd name="connsiteX2" fmla="*/ 2637936 w 2637936"/>
              <a:gd name="connsiteY2" fmla="*/ 4455033 h 4455033"/>
              <a:gd name="connsiteX3" fmla="*/ 0 w 2637936"/>
              <a:gd name="connsiteY3" fmla="*/ 4455033 h 4455033"/>
            </a:gdLst>
            <a:ahLst/>
            <a:cxnLst>
              <a:cxn ang="0">
                <a:pos x="connsiteX0" y="connsiteY0"/>
              </a:cxn>
              <a:cxn ang="0">
                <a:pos x="connsiteX1" y="connsiteY1"/>
              </a:cxn>
              <a:cxn ang="0">
                <a:pos x="connsiteX2" y="connsiteY2"/>
              </a:cxn>
              <a:cxn ang="0">
                <a:pos x="connsiteX3" y="connsiteY3"/>
              </a:cxn>
            </a:cxnLst>
            <a:rect l="l" t="t" r="r" b="b"/>
            <a:pathLst>
              <a:path w="2637936" h="4455033">
                <a:moveTo>
                  <a:pt x="0" y="0"/>
                </a:moveTo>
                <a:lnTo>
                  <a:pt x="2637936" y="0"/>
                </a:lnTo>
                <a:lnTo>
                  <a:pt x="2637936" y="4455033"/>
                </a:lnTo>
                <a:lnTo>
                  <a:pt x="0" y="4455033"/>
                </a:lnTo>
                <a:close/>
              </a:path>
            </a:pathLst>
          </a:custGeom>
        </p:spPr>
      </p:pic>
    </p:spTree>
    <p:extLst>
      <p:ext uri="{BB962C8B-B14F-4D97-AF65-F5344CB8AC3E}">
        <p14:creationId xmlns:p14="http://schemas.microsoft.com/office/powerpoint/2010/main" val="4965050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 name="图片 50" descr="城市里有灯光&#10;&#10;描述已自动生成">
            <a:extLst>
              <a:ext uri="{FF2B5EF4-FFF2-40B4-BE49-F238E27FC236}">
                <a16:creationId xmlns:a16="http://schemas.microsoft.com/office/drawing/2014/main" id="{C84ADE22-6567-4526-955D-16E7D79340AD}"/>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49" name="矩形 48">
            <a:extLst>
              <a:ext uri="{FF2B5EF4-FFF2-40B4-BE49-F238E27FC236}">
                <a16:creationId xmlns:a16="http://schemas.microsoft.com/office/drawing/2014/main" id="{C4F1014A-450E-4391-9553-CC73E582EF6C}"/>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4" name="文本框 3">
            <a:extLst>
              <a:ext uri="{FF2B5EF4-FFF2-40B4-BE49-F238E27FC236}">
                <a16:creationId xmlns:a16="http://schemas.microsoft.com/office/drawing/2014/main" id="{9595CF0D-F2CD-4E84-AF82-2D8D46ABCDC4}"/>
              </a:ext>
            </a:extLst>
          </p:cNvPr>
          <p:cNvSpPr txBox="1"/>
          <p:nvPr/>
        </p:nvSpPr>
        <p:spPr>
          <a:xfrm>
            <a:off x="593501" y="493444"/>
            <a:ext cx="1826141"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共性问题</a:t>
            </a:r>
          </a:p>
        </p:txBody>
      </p:sp>
      <p:sp>
        <p:nvSpPr>
          <p:cNvPr id="16" name="文本框 15">
            <a:extLst>
              <a:ext uri="{FF2B5EF4-FFF2-40B4-BE49-F238E27FC236}">
                <a16:creationId xmlns:a16="http://schemas.microsoft.com/office/drawing/2014/main" id="{B27CC0B0-BEAF-4B7A-BC27-4AD1E46DB19B}"/>
              </a:ext>
            </a:extLst>
          </p:cNvPr>
          <p:cNvSpPr txBox="1"/>
          <p:nvPr/>
        </p:nvSpPr>
        <p:spPr>
          <a:xfrm>
            <a:off x="821123" y="1936414"/>
            <a:ext cx="2718895" cy="779059"/>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HarmonyOS Sans SC"/>
                <a:ea typeface="HarmonyOS Sans SC"/>
                <a:cs typeface="+mn-cs"/>
              </a:rPr>
              <a:t>工艺安全管理混乱，</a:t>
            </a:r>
            <a:endParaRPr kumimoji="0" lang="en-US" altLang="zh-CN" sz="1800" b="0" i="0" u="none" strike="noStrike" kern="1200" cap="none" spc="0" normalizeH="0" baseline="0" noProof="0" dirty="0">
              <a:ln>
                <a:noFill/>
              </a:ln>
              <a:solidFill>
                <a:prstClr val="black"/>
              </a:solidFill>
              <a:effectLst/>
              <a:uLnTx/>
              <a:uFillTx/>
              <a:latin typeface="HarmonyOS Sans SC"/>
              <a:ea typeface="HarmonyOS Sans SC"/>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HarmonyOS Sans SC"/>
                <a:ea typeface="HarmonyOS Sans SC"/>
                <a:cs typeface="+mn-cs"/>
              </a:rPr>
              <a:t>变更管理制度不落实</a:t>
            </a:r>
          </a:p>
        </p:txBody>
      </p:sp>
      <p:sp>
        <p:nvSpPr>
          <p:cNvPr id="17" name="文本框 16">
            <a:extLst>
              <a:ext uri="{FF2B5EF4-FFF2-40B4-BE49-F238E27FC236}">
                <a16:creationId xmlns:a16="http://schemas.microsoft.com/office/drawing/2014/main" id="{1364072E-E964-4E6E-8745-91D0FD4CCE93}"/>
              </a:ext>
            </a:extLst>
          </p:cNvPr>
          <p:cNvSpPr txBox="1"/>
          <p:nvPr/>
        </p:nvSpPr>
        <p:spPr>
          <a:xfrm>
            <a:off x="2701698" y="3770458"/>
            <a:ext cx="3568790" cy="1139158"/>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HarmonyOS Sans SC"/>
                <a:ea typeface="HarmonyOS Sans SC"/>
                <a:cs typeface="+mn-cs"/>
              </a:rPr>
              <a:t>企业违法将发生事故的装置承包给个人生产经营，安全生产责任制形同虚设</a:t>
            </a:r>
          </a:p>
        </p:txBody>
      </p:sp>
      <p:sp>
        <p:nvSpPr>
          <p:cNvPr id="18" name="文本框 17">
            <a:extLst>
              <a:ext uri="{FF2B5EF4-FFF2-40B4-BE49-F238E27FC236}">
                <a16:creationId xmlns:a16="http://schemas.microsoft.com/office/drawing/2014/main" id="{9F87FB87-F067-4B93-8793-1F9B4D06BB09}"/>
              </a:ext>
            </a:extLst>
          </p:cNvPr>
          <p:cNvSpPr txBox="1"/>
          <p:nvPr/>
        </p:nvSpPr>
        <p:spPr>
          <a:xfrm>
            <a:off x="6902976" y="1490706"/>
            <a:ext cx="4083870" cy="1139158"/>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HarmonyOS Sans SC"/>
                <a:ea typeface="HarmonyOS Sans SC"/>
                <a:cs typeface="+mn-cs"/>
              </a:rPr>
              <a:t>企业员工对氟化氢的危害性认识不足，安全意识淡漠，自我防范意识差，遇到异常工况不能及时正确处置</a:t>
            </a:r>
          </a:p>
        </p:txBody>
      </p:sp>
      <p:sp>
        <p:nvSpPr>
          <p:cNvPr id="19" name="文本框 18">
            <a:extLst>
              <a:ext uri="{FF2B5EF4-FFF2-40B4-BE49-F238E27FC236}">
                <a16:creationId xmlns:a16="http://schemas.microsoft.com/office/drawing/2014/main" id="{81680234-F370-411A-ACF7-971CFE819CD1}"/>
              </a:ext>
            </a:extLst>
          </p:cNvPr>
          <p:cNvSpPr txBox="1"/>
          <p:nvPr/>
        </p:nvSpPr>
        <p:spPr>
          <a:xfrm>
            <a:off x="9157681" y="3321061"/>
            <a:ext cx="5149570" cy="779059"/>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HarmonyOS Sans SC"/>
                <a:ea typeface="HarmonyOS Sans SC"/>
                <a:cs typeface="+mn-cs"/>
              </a:rPr>
              <a:t>有毒有害作业场所</a:t>
            </a:r>
            <a:endParaRPr kumimoji="0" lang="en-US" altLang="zh-CN" sz="1800" b="0" i="0" u="none" strike="noStrike" kern="1200" cap="none" spc="0" normalizeH="0" baseline="0" noProof="0" dirty="0">
              <a:ln>
                <a:noFill/>
              </a:ln>
              <a:solidFill>
                <a:prstClr val="black"/>
              </a:solidFill>
              <a:effectLst/>
              <a:uLnTx/>
              <a:uFillTx/>
              <a:latin typeface="HarmonyOS Sans SC"/>
              <a:ea typeface="HarmonyOS Sans SC"/>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HarmonyOS Sans SC"/>
                <a:ea typeface="HarmonyOS Sans SC"/>
                <a:cs typeface="+mn-cs"/>
              </a:rPr>
              <a:t>安全防护措施严重缺失</a:t>
            </a:r>
          </a:p>
        </p:txBody>
      </p:sp>
      <p:grpSp>
        <p:nvGrpSpPr>
          <p:cNvPr id="8" name="组合 7">
            <a:extLst>
              <a:ext uri="{FF2B5EF4-FFF2-40B4-BE49-F238E27FC236}">
                <a16:creationId xmlns:a16="http://schemas.microsoft.com/office/drawing/2014/main" id="{2C6E1279-9196-4D8E-8BEF-9A001A420967}"/>
              </a:ext>
            </a:extLst>
          </p:cNvPr>
          <p:cNvGrpSpPr/>
          <p:nvPr/>
        </p:nvGrpSpPr>
        <p:grpSpPr>
          <a:xfrm>
            <a:off x="593961" y="1732184"/>
            <a:ext cx="204234" cy="3967197"/>
            <a:chOff x="593961" y="1690787"/>
            <a:chExt cx="204234" cy="3967197"/>
          </a:xfrm>
        </p:grpSpPr>
        <p:cxnSp>
          <p:nvCxnSpPr>
            <p:cNvPr id="3" name="直接连接符 2">
              <a:extLst>
                <a:ext uri="{FF2B5EF4-FFF2-40B4-BE49-F238E27FC236}">
                  <a16:creationId xmlns:a16="http://schemas.microsoft.com/office/drawing/2014/main" id="{8CB3D5A9-A9C2-4A4A-8B1C-528764F90DE4}"/>
                </a:ext>
              </a:extLst>
            </p:cNvPr>
            <p:cNvCxnSpPr>
              <a:cxnSpLocks/>
            </p:cNvCxnSpPr>
            <p:nvPr/>
          </p:nvCxnSpPr>
          <p:spPr>
            <a:xfrm>
              <a:off x="696077" y="1895017"/>
              <a:ext cx="0" cy="3762967"/>
            </a:xfrm>
            <a:prstGeom prst="line">
              <a:avLst/>
            </a:prstGeom>
            <a:ln w="12700">
              <a:gradFill>
                <a:gsLst>
                  <a:gs pos="0">
                    <a:srgbClr val="2E3FF7"/>
                  </a:gs>
                  <a:gs pos="100000">
                    <a:srgbClr val="00DC8E">
                      <a:alpha val="0"/>
                    </a:srgbClr>
                  </a:gs>
                  <a:gs pos="59000">
                    <a:srgbClr val="00DC8E"/>
                  </a:gs>
                </a:gsLst>
                <a:lin ang="5400000" scaled="1"/>
              </a:gradFill>
            </a:ln>
          </p:spPr>
          <p:style>
            <a:lnRef idx="1">
              <a:schemeClr val="accent1"/>
            </a:lnRef>
            <a:fillRef idx="0">
              <a:schemeClr val="accent1"/>
            </a:fillRef>
            <a:effectRef idx="0">
              <a:schemeClr val="accent1"/>
            </a:effectRef>
            <a:fontRef idx="minor">
              <a:schemeClr val="tx1"/>
            </a:fontRef>
          </p:style>
        </p:cxnSp>
        <p:sp>
          <p:nvSpPr>
            <p:cNvPr id="10" name="椭圆 9">
              <a:extLst>
                <a:ext uri="{FF2B5EF4-FFF2-40B4-BE49-F238E27FC236}">
                  <a16:creationId xmlns:a16="http://schemas.microsoft.com/office/drawing/2014/main" id="{000C5050-A9AB-47E1-90A5-16723ECED97B}"/>
                </a:ext>
              </a:extLst>
            </p:cNvPr>
            <p:cNvSpPr/>
            <p:nvPr/>
          </p:nvSpPr>
          <p:spPr>
            <a:xfrm>
              <a:off x="653829" y="1750654"/>
              <a:ext cx="84498" cy="84496"/>
            </a:xfrm>
            <a:prstGeom prst="ellipse">
              <a:avLst/>
            </a:prstGeom>
            <a:solidFill>
              <a:srgbClr val="2E3F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9" name="椭圆 8">
              <a:extLst>
                <a:ext uri="{FF2B5EF4-FFF2-40B4-BE49-F238E27FC236}">
                  <a16:creationId xmlns:a16="http://schemas.microsoft.com/office/drawing/2014/main" id="{3497CE0A-423E-4C49-8AC1-FE83AD675AAB}"/>
                </a:ext>
              </a:extLst>
            </p:cNvPr>
            <p:cNvSpPr/>
            <p:nvPr/>
          </p:nvSpPr>
          <p:spPr>
            <a:xfrm>
              <a:off x="593961" y="1690787"/>
              <a:ext cx="204234" cy="204230"/>
            </a:xfrm>
            <a:prstGeom prst="ellipse">
              <a:avLst/>
            </a:prstGeom>
            <a:noFill/>
            <a:ln>
              <a:solidFill>
                <a:srgbClr val="2E3F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grpSp>
      <p:grpSp>
        <p:nvGrpSpPr>
          <p:cNvPr id="7" name="组合 6">
            <a:extLst>
              <a:ext uri="{FF2B5EF4-FFF2-40B4-BE49-F238E27FC236}">
                <a16:creationId xmlns:a16="http://schemas.microsoft.com/office/drawing/2014/main" id="{FB8B1F9D-5A32-4F29-98E2-CEBF43435A9E}"/>
              </a:ext>
            </a:extLst>
          </p:cNvPr>
          <p:cNvGrpSpPr/>
          <p:nvPr/>
        </p:nvGrpSpPr>
        <p:grpSpPr>
          <a:xfrm>
            <a:off x="2474535" y="3566228"/>
            <a:ext cx="204234" cy="2423121"/>
            <a:chOff x="2158842" y="3271624"/>
            <a:chExt cx="204234" cy="2423121"/>
          </a:xfrm>
        </p:grpSpPr>
        <p:cxnSp>
          <p:nvCxnSpPr>
            <p:cNvPr id="14" name="直接连接符 13">
              <a:extLst>
                <a:ext uri="{FF2B5EF4-FFF2-40B4-BE49-F238E27FC236}">
                  <a16:creationId xmlns:a16="http://schemas.microsoft.com/office/drawing/2014/main" id="{8E1916DE-5D12-4F80-82B9-B3C48715C942}"/>
                </a:ext>
              </a:extLst>
            </p:cNvPr>
            <p:cNvCxnSpPr>
              <a:cxnSpLocks/>
            </p:cNvCxnSpPr>
            <p:nvPr/>
          </p:nvCxnSpPr>
          <p:spPr>
            <a:xfrm>
              <a:off x="2260959" y="3475854"/>
              <a:ext cx="0" cy="2218891"/>
            </a:xfrm>
            <a:prstGeom prst="line">
              <a:avLst/>
            </a:prstGeom>
            <a:ln w="12700">
              <a:gradFill>
                <a:gsLst>
                  <a:gs pos="0">
                    <a:srgbClr val="2E3FF7"/>
                  </a:gs>
                  <a:gs pos="100000">
                    <a:srgbClr val="00DC8E">
                      <a:alpha val="0"/>
                    </a:srgbClr>
                  </a:gs>
                  <a:gs pos="59000">
                    <a:srgbClr val="00DC8E"/>
                  </a:gs>
                </a:gsLst>
                <a:lin ang="5400000" scaled="1"/>
              </a:gradFill>
            </a:ln>
          </p:spPr>
          <p:style>
            <a:lnRef idx="1">
              <a:schemeClr val="accent1"/>
            </a:lnRef>
            <a:fillRef idx="0">
              <a:schemeClr val="accent1"/>
            </a:fillRef>
            <a:effectRef idx="0">
              <a:schemeClr val="accent1"/>
            </a:effectRef>
            <a:fontRef idx="minor">
              <a:schemeClr val="tx1"/>
            </a:fontRef>
          </p:style>
        </p:cxnSp>
        <p:sp>
          <p:nvSpPr>
            <p:cNvPr id="15" name="椭圆 14">
              <a:extLst>
                <a:ext uri="{FF2B5EF4-FFF2-40B4-BE49-F238E27FC236}">
                  <a16:creationId xmlns:a16="http://schemas.microsoft.com/office/drawing/2014/main" id="{FF27576A-B44B-4F56-A1C7-BD05A4130B3E}"/>
                </a:ext>
              </a:extLst>
            </p:cNvPr>
            <p:cNvSpPr/>
            <p:nvPr/>
          </p:nvSpPr>
          <p:spPr>
            <a:xfrm>
              <a:off x="2218710" y="3331491"/>
              <a:ext cx="84498" cy="84496"/>
            </a:xfrm>
            <a:prstGeom prst="ellipse">
              <a:avLst/>
            </a:prstGeom>
            <a:solidFill>
              <a:srgbClr val="2E3F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0" name="椭圆 19">
              <a:extLst>
                <a:ext uri="{FF2B5EF4-FFF2-40B4-BE49-F238E27FC236}">
                  <a16:creationId xmlns:a16="http://schemas.microsoft.com/office/drawing/2014/main" id="{FF0B2491-703B-4479-B1F8-1818F9545538}"/>
                </a:ext>
              </a:extLst>
            </p:cNvPr>
            <p:cNvSpPr/>
            <p:nvPr/>
          </p:nvSpPr>
          <p:spPr>
            <a:xfrm>
              <a:off x="2158842" y="3271624"/>
              <a:ext cx="204234" cy="204230"/>
            </a:xfrm>
            <a:prstGeom prst="ellipse">
              <a:avLst/>
            </a:prstGeom>
            <a:noFill/>
            <a:ln>
              <a:solidFill>
                <a:srgbClr val="2E3F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grpSp>
      <p:grpSp>
        <p:nvGrpSpPr>
          <p:cNvPr id="12" name="组合 11">
            <a:extLst>
              <a:ext uri="{FF2B5EF4-FFF2-40B4-BE49-F238E27FC236}">
                <a16:creationId xmlns:a16="http://schemas.microsoft.com/office/drawing/2014/main" id="{B5074CFF-D9F3-4E7D-9C79-0A4DB703F497}"/>
              </a:ext>
            </a:extLst>
          </p:cNvPr>
          <p:cNvGrpSpPr/>
          <p:nvPr/>
        </p:nvGrpSpPr>
        <p:grpSpPr>
          <a:xfrm>
            <a:off x="6675812" y="1286476"/>
            <a:ext cx="204234" cy="4246223"/>
            <a:chOff x="6432194" y="1231454"/>
            <a:chExt cx="204234" cy="4246223"/>
          </a:xfrm>
        </p:grpSpPr>
        <p:cxnSp>
          <p:nvCxnSpPr>
            <p:cNvPr id="22" name="直接连接符 21">
              <a:extLst>
                <a:ext uri="{FF2B5EF4-FFF2-40B4-BE49-F238E27FC236}">
                  <a16:creationId xmlns:a16="http://schemas.microsoft.com/office/drawing/2014/main" id="{099BD22B-24C1-4C01-9F15-88539F206371}"/>
                </a:ext>
              </a:extLst>
            </p:cNvPr>
            <p:cNvCxnSpPr>
              <a:cxnSpLocks/>
            </p:cNvCxnSpPr>
            <p:nvPr/>
          </p:nvCxnSpPr>
          <p:spPr>
            <a:xfrm>
              <a:off x="6534311" y="1435684"/>
              <a:ext cx="0" cy="4041993"/>
            </a:xfrm>
            <a:prstGeom prst="line">
              <a:avLst/>
            </a:prstGeom>
            <a:ln w="12700">
              <a:gradFill>
                <a:gsLst>
                  <a:gs pos="0">
                    <a:srgbClr val="2E3FF7"/>
                  </a:gs>
                  <a:gs pos="100000">
                    <a:srgbClr val="00DC8E">
                      <a:alpha val="0"/>
                    </a:srgbClr>
                  </a:gs>
                  <a:gs pos="59000">
                    <a:srgbClr val="00DC8E"/>
                  </a:gs>
                </a:gsLst>
                <a:lin ang="5400000" scaled="1"/>
              </a:gradFill>
            </a:ln>
          </p:spPr>
          <p:style>
            <a:lnRef idx="1">
              <a:schemeClr val="accent1"/>
            </a:lnRef>
            <a:fillRef idx="0">
              <a:schemeClr val="accent1"/>
            </a:fillRef>
            <a:effectRef idx="0">
              <a:schemeClr val="accent1"/>
            </a:effectRef>
            <a:fontRef idx="minor">
              <a:schemeClr val="tx1"/>
            </a:fontRef>
          </p:style>
        </p:cxnSp>
        <p:sp>
          <p:nvSpPr>
            <p:cNvPr id="23" name="椭圆 22">
              <a:extLst>
                <a:ext uri="{FF2B5EF4-FFF2-40B4-BE49-F238E27FC236}">
                  <a16:creationId xmlns:a16="http://schemas.microsoft.com/office/drawing/2014/main" id="{0202BBE5-7B74-4324-857C-71F8BA26C5A0}"/>
                </a:ext>
              </a:extLst>
            </p:cNvPr>
            <p:cNvSpPr/>
            <p:nvPr/>
          </p:nvSpPr>
          <p:spPr>
            <a:xfrm>
              <a:off x="6492062" y="1291321"/>
              <a:ext cx="84498" cy="84496"/>
            </a:xfrm>
            <a:prstGeom prst="ellipse">
              <a:avLst/>
            </a:prstGeom>
            <a:solidFill>
              <a:srgbClr val="2E3F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4" name="椭圆 23">
              <a:extLst>
                <a:ext uri="{FF2B5EF4-FFF2-40B4-BE49-F238E27FC236}">
                  <a16:creationId xmlns:a16="http://schemas.microsoft.com/office/drawing/2014/main" id="{80BB2362-FA7E-485F-A720-194504C3112A}"/>
                </a:ext>
              </a:extLst>
            </p:cNvPr>
            <p:cNvSpPr/>
            <p:nvPr/>
          </p:nvSpPr>
          <p:spPr>
            <a:xfrm>
              <a:off x="6432194" y="1231454"/>
              <a:ext cx="204234" cy="204230"/>
            </a:xfrm>
            <a:prstGeom prst="ellipse">
              <a:avLst/>
            </a:prstGeom>
            <a:noFill/>
            <a:ln>
              <a:solidFill>
                <a:srgbClr val="2E3F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grpSp>
      <p:grpSp>
        <p:nvGrpSpPr>
          <p:cNvPr id="47" name="组合 46">
            <a:extLst>
              <a:ext uri="{FF2B5EF4-FFF2-40B4-BE49-F238E27FC236}">
                <a16:creationId xmlns:a16="http://schemas.microsoft.com/office/drawing/2014/main" id="{EF4A0D56-DCED-4835-A368-4FD739B93E5A}"/>
              </a:ext>
            </a:extLst>
          </p:cNvPr>
          <p:cNvGrpSpPr/>
          <p:nvPr/>
        </p:nvGrpSpPr>
        <p:grpSpPr>
          <a:xfrm>
            <a:off x="8963961" y="3116831"/>
            <a:ext cx="204234" cy="3244923"/>
            <a:chOff x="8944911" y="3271624"/>
            <a:chExt cx="204234" cy="3244923"/>
          </a:xfrm>
        </p:grpSpPr>
        <p:cxnSp>
          <p:nvCxnSpPr>
            <p:cNvPr id="26" name="直接连接符 25">
              <a:extLst>
                <a:ext uri="{FF2B5EF4-FFF2-40B4-BE49-F238E27FC236}">
                  <a16:creationId xmlns:a16="http://schemas.microsoft.com/office/drawing/2014/main" id="{B2BBCFD8-ABDA-49DE-92CE-138B9B46B57B}"/>
                </a:ext>
              </a:extLst>
            </p:cNvPr>
            <p:cNvCxnSpPr>
              <a:cxnSpLocks/>
            </p:cNvCxnSpPr>
            <p:nvPr/>
          </p:nvCxnSpPr>
          <p:spPr>
            <a:xfrm>
              <a:off x="9047028" y="3475854"/>
              <a:ext cx="0" cy="3040693"/>
            </a:xfrm>
            <a:prstGeom prst="line">
              <a:avLst/>
            </a:prstGeom>
            <a:ln w="12700">
              <a:gradFill>
                <a:gsLst>
                  <a:gs pos="0">
                    <a:srgbClr val="2E3FF7"/>
                  </a:gs>
                  <a:gs pos="100000">
                    <a:srgbClr val="00DC8E">
                      <a:alpha val="0"/>
                    </a:srgbClr>
                  </a:gs>
                  <a:gs pos="59000">
                    <a:srgbClr val="00DC8E"/>
                  </a:gs>
                </a:gsLst>
                <a:lin ang="5400000" scaled="1"/>
              </a:gradFill>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90B768C7-FF4E-46A1-AFA3-1A21CD9E23F0}"/>
                </a:ext>
              </a:extLst>
            </p:cNvPr>
            <p:cNvSpPr/>
            <p:nvPr/>
          </p:nvSpPr>
          <p:spPr>
            <a:xfrm>
              <a:off x="9004779" y="3331491"/>
              <a:ext cx="84498" cy="84496"/>
            </a:xfrm>
            <a:prstGeom prst="ellipse">
              <a:avLst/>
            </a:prstGeom>
            <a:solidFill>
              <a:srgbClr val="2E3F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8" name="椭圆 27">
              <a:extLst>
                <a:ext uri="{FF2B5EF4-FFF2-40B4-BE49-F238E27FC236}">
                  <a16:creationId xmlns:a16="http://schemas.microsoft.com/office/drawing/2014/main" id="{B1802D9E-32BE-414D-97DD-515492CD6272}"/>
                </a:ext>
              </a:extLst>
            </p:cNvPr>
            <p:cNvSpPr/>
            <p:nvPr/>
          </p:nvSpPr>
          <p:spPr>
            <a:xfrm>
              <a:off x="8944911" y="3271624"/>
              <a:ext cx="204234" cy="204230"/>
            </a:xfrm>
            <a:prstGeom prst="ellipse">
              <a:avLst/>
            </a:prstGeom>
            <a:noFill/>
            <a:ln>
              <a:solidFill>
                <a:srgbClr val="2E3F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grpSp>
      <p:pic>
        <p:nvPicPr>
          <p:cNvPr id="29" name="图片 28" descr="背景图案&#10;&#10;描述已自动生成">
            <a:extLst>
              <a:ext uri="{FF2B5EF4-FFF2-40B4-BE49-F238E27FC236}">
                <a16:creationId xmlns:a16="http://schemas.microsoft.com/office/drawing/2014/main" id="{45594A30-6449-478B-9A40-3E9B3F40F7AC}"/>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Tree>
    <p:extLst>
      <p:ext uri="{BB962C8B-B14F-4D97-AF65-F5344CB8AC3E}">
        <p14:creationId xmlns:p14="http://schemas.microsoft.com/office/powerpoint/2010/main" val="7412357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593501" y="493444"/>
            <a:ext cx="2646878"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化工生产特点</a:t>
            </a: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grpSp>
        <p:nvGrpSpPr>
          <p:cNvPr id="27" name="组合 26">
            <a:extLst>
              <a:ext uri="{FF2B5EF4-FFF2-40B4-BE49-F238E27FC236}">
                <a16:creationId xmlns:a16="http://schemas.microsoft.com/office/drawing/2014/main" id="{668430A3-8949-468F-8F6E-DF51D286D87A}"/>
              </a:ext>
            </a:extLst>
          </p:cNvPr>
          <p:cNvGrpSpPr/>
          <p:nvPr/>
        </p:nvGrpSpPr>
        <p:grpSpPr>
          <a:xfrm>
            <a:off x="777112" y="2179900"/>
            <a:ext cx="10637778" cy="1631574"/>
            <a:chOff x="777112" y="2179900"/>
            <a:chExt cx="10637778" cy="1631574"/>
          </a:xfrm>
          <a:gradFill flip="none" rotWithShape="1">
            <a:gsLst>
              <a:gs pos="0">
                <a:srgbClr val="2E3FF7"/>
              </a:gs>
              <a:gs pos="100000">
                <a:srgbClr val="00DC8E"/>
              </a:gs>
            </a:gsLst>
            <a:lin ang="0" scaled="1"/>
            <a:tileRect/>
          </a:gradFill>
        </p:grpSpPr>
        <p:sp>
          <p:nvSpPr>
            <p:cNvPr id="10" name="椭圆 9">
              <a:extLst>
                <a:ext uri="{FF2B5EF4-FFF2-40B4-BE49-F238E27FC236}">
                  <a16:creationId xmlns:a16="http://schemas.microsoft.com/office/drawing/2014/main" id="{AFD17BA3-F4FB-4480-909E-67D6D0B0C3BD}"/>
                </a:ext>
              </a:extLst>
            </p:cNvPr>
            <p:cNvSpPr/>
            <p:nvPr/>
          </p:nvSpPr>
          <p:spPr>
            <a:xfrm>
              <a:off x="777112" y="2179900"/>
              <a:ext cx="1631574" cy="16315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11" name="椭圆 10">
              <a:extLst>
                <a:ext uri="{FF2B5EF4-FFF2-40B4-BE49-F238E27FC236}">
                  <a16:creationId xmlns:a16="http://schemas.microsoft.com/office/drawing/2014/main" id="{330D611C-FB14-4ADC-8CF6-EA7C84B5B5B1}"/>
                </a:ext>
              </a:extLst>
            </p:cNvPr>
            <p:cNvSpPr/>
            <p:nvPr/>
          </p:nvSpPr>
          <p:spPr>
            <a:xfrm>
              <a:off x="3028663" y="2179900"/>
              <a:ext cx="1631574" cy="16315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12" name="椭圆 11">
              <a:extLst>
                <a:ext uri="{FF2B5EF4-FFF2-40B4-BE49-F238E27FC236}">
                  <a16:creationId xmlns:a16="http://schemas.microsoft.com/office/drawing/2014/main" id="{C3FBD670-689E-42DE-AA10-888D87F2B06E}"/>
                </a:ext>
              </a:extLst>
            </p:cNvPr>
            <p:cNvSpPr/>
            <p:nvPr/>
          </p:nvSpPr>
          <p:spPr>
            <a:xfrm>
              <a:off x="5280214" y="2179900"/>
              <a:ext cx="1631574" cy="16315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13" name="椭圆 12">
              <a:extLst>
                <a:ext uri="{FF2B5EF4-FFF2-40B4-BE49-F238E27FC236}">
                  <a16:creationId xmlns:a16="http://schemas.microsoft.com/office/drawing/2014/main" id="{68D4BDC3-AD45-4CC4-8116-0B0E43F7184A}"/>
                </a:ext>
              </a:extLst>
            </p:cNvPr>
            <p:cNvSpPr/>
            <p:nvPr/>
          </p:nvSpPr>
          <p:spPr>
            <a:xfrm>
              <a:off x="7531765" y="2179900"/>
              <a:ext cx="1631574" cy="16315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14" name="椭圆 13">
              <a:extLst>
                <a:ext uri="{FF2B5EF4-FFF2-40B4-BE49-F238E27FC236}">
                  <a16:creationId xmlns:a16="http://schemas.microsoft.com/office/drawing/2014/main" id="{29713C72-214C-439A-A4BC-E2511174AA51}"/>
                </a:ext>
              </a:extLst>
            </p:cNvPr>
            <p:cNvSpPr/>
            <p:nvPr/>
          </p:nvSpPr>
          <p:spPr>
            <a:xfrm>
              <a:off x="9783316" y="2179900"/>
              <a:ext cx="1631574" cy="16315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grpSp>
      <p:sp>
        <p:nvSpPr>
          <p:cNvPr id="3" name="文本框 2">
            <a:extLst>
              <a:ext uri="{FF2B5EF4-FFF2-40B4-BE49-F238E27FC236}">
                <a16:creationId xmlns:a16="http://schemas.microsoft.com/office/drawing/2014/main" id="{8E96CF73-57EC-4FF4-A99E-E57D94B66F07}"/>
              </a:ext>
            </a:extLst>
          </p:cNvPr>
          <p:cNvSpPr txBox="1"/>
          <p:nvPr/>
        </p:nvSpPr>
        <p:spPr>
          <a:xfrm>
            <a:off x="1192790" y="3921777"/>
            <a:ext cx="800219"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HarmonyOS Sans SC Bold"/>
                <a:ea typeface="HarmonyOS Sans SC Bold"/>
                <a:cs typeface="+mn-cs"/>
              </a:rPr>
              <a:t>高温</a:t>
            </a:r>
          </a:p>
        </p:txBody>
      </p:sp>
      <p:sp>
        <p:nvSpPr>
          <p:cNvPr id="4" name="文本框 3">
            <a:extLst>
              <a:ext uri="{FF2B5EF4-FFF2-40B4-BE49-F238E27FC236}">
                <a16:creationId xmlns:a16="http://schemas.microsoft.com/office/drawing/2014/main" id="{0F375B02-6D61-4766-88ED-466596E90028}"/>
              </a:ext>
            </a:extLst>
          </p:cNvPr>
          <p:cNvSpPr txBox="1"/>
          <p:nvPr/>
        </p:nvSpPr>
        <p:spPr>
          <a:xfrm>
            <a:off x="3444340" y="3921777"/>
            <a:ext cx="800219"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HarmonyOS Sans SC Bold"/>
                <a:ea typeface="HarmonyOS Sans SC Bold"/>
                <a:cs typeface="+mn-cs"/>
              </a:rPr>
              <a:t>有毒</a:t>
            </a:r>
          </a:p>
        </p:txBody>
      </p:sp>
      <p:sp>
        <p:nvSpPr>
          <p:cNvPr id="5" name="文本框 4">
            <a:extLst>
              <a:ext uri="{FF2B5EF4-FFF2-40B4-BE49-F238E27FC236}">
                <a16:creationId xmlns:a16="http://schemas.microsoft.com/office/drawing/2014/main" id="{9E9C2A40-5A3E-4DAE-9DC1-2C1D654DBD5C}"/>
              </a:ext>
            </a:extLst>
          </p:cNvPr>
          <p:cNvSpPr txBox="1"/>
          <p:nvPr/>
        </p:nvSpPr>
        <p:spPr>
          <a:xfrm>
            <a:off x="5695891" y="3921777"/>
            <a:ext cx="800219"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HarmonyOS Sans SC Bold"/>
                <a:ea typeface="HarmonyOS Sans SC Bold"/>
                <a:cs typeface="+mn-cs"/>
              </a:rPr>
              <a:t>深冷</a:t>
            </a:r>
          </a:p>
        </p:txBody>
      </p:sp>
      <p:sp>
        <p:nvSpPr>
          <p:cNvPr id="6" name="文本框 5">
            <a:extLst>
              <a:ext uri="{FF2B5EF4-FFF2-40B4-BE49-F238E27FC236}">
                <a16:creationId xmlns:a16="http://schemas.microsoft.com/office/drawing/2014/main" id="{71B9C9F5-6BE9-4EC4-897F-6440CC8DCD79}"/>
              </a:ext>
            </a:extLst>
          </p:cNvPr>
          <p:cNvSpPr txBox="1"/>
          <p:nvPr/>
        </p:nvSpPr>
        <p:spPr>
          <a:xfrm>
            <a:off x="7639667" y="3921777"/>
            <a:ext cx="1415772"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HarmonyOS Sans SC Bold"/>
                <a:ea typeface="HarmonyOS Sans SC Bold"/>
                <a:cs typeface="+mn-cs"/>
              </a:rPr>
              <a:t>易燃易爆</a:t>
            </a:r>
          </a:p>
        </p:txBody>
      </p:sp>
      <p:sp>
        <p:nvSpPr>
          <p:cNvPr id="7" name="文本框 6">
            <a:extLst>
              <a:ext uri="{FF2B5EF4-FFF2-40B4-BE49-F238E27FC236}">
                <a16:creationId xmlns:a16="http://schemas.microsoft.com/office/drawing/2014/main" id="{3653E390-3A98-45C9-BCB6-BFEAA963E5B6}"/>
              </a:ext>
            </a:extLst>
          </p:cNvPr>
          <p:cNvSpPr txBox="1"/>
          <p:nvPr/>
        </p:nvSpPr>
        <p:spPr>
          <a:xfrm>
            <a:off x="10045106" y="3921777"/>
            <a:ext cx="110799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HarmonyOS Sans SC Bold"/>
                <a:ea typeface="HarmonyOS Sans SC Bold"/>
                <a:cs typeface="+mn-cs"/>
              </a:rPr>
              <a:t>易挥发</a:t>
            </a:r>
          </a:p>
        </p:txBody>
      </p:sp>
      <p:pic>
        <p:nvPicPr>
          <p:cNvPr id="28" name="图形 27">
            <a:extLst>
              <a:ext uri="{FF2B5EF4-FFF2-40B4-BE49-F238E27FC236}">
                <a16:creationId xmlns:a16="http://schemas.microsoft.com/office/drawing/2014/main" id="{DB670B1E-AFC1-4100-8D8C-373175C0E46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73381" y="2534600"/>
            <a:ext cx="723318" cy="922174"/>
          </a:xfrm>
          <a:prstGeom prst="rect">
            <a:avLst/>
          </a:prstGeom>
        </p:spPr>
      </p:pic>
      <p:pic>
        <p:nvPicPr>
          <p:cNvPr id="29" name="图形 28">
            <a:extLst>
              <a:ext uri="{FF2B5EF4-FFF2-40B4-BE49-F238E27FC236}">
                <a16:creationId xmlns:a16="http://schemas.microsoft.com/office/drawing/2014/main" id="{B5B1887B-3E29-4586-821F-5D5B4304904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027343" y="2544194"/>
            <a:ext cx="640418" cy="902988"/>
          </a:xfrm>
          <a:prstGeom prst="rect">
            <a:avLst/>
          </a:prstGeom>
        </p:spPr>
      </p:pic>
      <p:pic>
        <p:nvPicPr>
          <p:cNvPr id="30" name="图形 29">
            <a:extLst>
              <a:ext uri="{FF2B5EF4-FFF2-40B4-BE49-F238E27FC236}">
                <a16:creationId xmlns:a16="http://schemas.microsoft.com/office/drawing/2014/main" id="{4FAFBABA-6855-4FEF-B929-D8AAD98EABBD}"/>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276923" y="2506623"/>
            <a:ext cx="644360" cy="978128"/>
          </a:xfrm>
          <a:prstGeom prst="rect">
            <a:avLst/>
          </a:prstGeom>
        </p:spPr>
      </p:pic>
      <p:pic>
        <p:nvPicPr>
          <p:cNvPr id="31" name="图形 30">
            <a:extLst>
              <a:ext uri="{FF2B5EF4-FFF2-40B4-BE49-F238E27FC236}">
                <a16:creationId xmlns:a16="http://schemas.microsoft.com/office/drawing/2014/main" id="{1C478FCC-50A1-4CED-9862-6378261E1D9E}"/>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467419" y="2618657"/>
            <a:ext cx="754062" cy="754062"/>
          </a:xfrm>
          <a:prstGeom prst="rect">
            <a:avLst/>
          </a:prstGeom>
        </p:spPr>
      </p:pic>
      <p:grpSp>
        <p:nvGrpSpPr>
          <p:cNvPr id="32" name="组合 31">
            <a:extLst>
              <a:ext uri="{FF2B5EF4-FFF2-40B4-BE49-F238E27FC236}">
                <a16:creationId xmlns:a16="http://schemas.microsoft.com/office/drawing/2014/main" id="{0EF4C74F-B258-4C2D-8B7A-7E788FDE4D4B}"/>
              </a:ext>
            </a:extLst>
          </p:cNvPr>
          <p:cNvGrpSpPr/>
          <p:nvPr/>
        </p:nvGrpSpPr>
        <p:grpSpPr>
          <a:xfrm>
            <a:off x="1178116" y="2581485"/>
            <a:ext cx="829566" cy="828406"/>
            <a:chOff x="1499485" y="3283864"/>
            <a:chExt cx="704954" cy="703967"/>
          </a:xfrm>
          <a:solidFill>
            <a:schemeClr val="bg1"/>
          </a:solidFill>
        </p:grpSpPr>
        <p:sp>
          <p:nvSpPr>
            <p:cNvPr id="33" name="任意多边形: 形状 32">
              <a:extLst>
                <a:ext uri="{FF2B5EF4-FFF2-40B4-BE49-F238E27FC236}">
                  <a16:creationId xmlns:a16="http://schemas.microsoft.com/office/drawing/2014/main" id="{5B47A692-1D84-4509-8CE5-29CB5736584C}"/>
                </a:ext>
              </a:extLst>
            </p:cNvPr>
            <p:cNvSpPr/>
            <p:nvPr/>
          </p:nvSpPr>
          <p:spPr>
            <a:xfrm>
              <a:off x="1499485" y="3283864"/>
              <a:ext cx="704954" cy="703745"/>
            </a:xfrm>
            <a:custGeom>
              <a:avLst/>
              <a:gdLst>
                <a:gd name="connsiteX0" fmla="*/ 187991 w 704954"/>
                <a:gd name="connsiteY0" fmla="*/ 48465 h 703745"/>
                <a:gd name="connsiteX1" fmla="*/ 223763 w 704954"/>
                <a:gd name="connsiteY1" fmla="*/ 48683 h 703745"/>
                <a:gd name="connsiteX2" fmla="*/ 268432 w 704954"/>
                <a:gd name="connsiteY2" fmla="*/ 83920 h 703745"/>
                <a:gd name="connsiteX3" fmla="*/ 283885 w 704954"/>
                <a:gd name="connsiteY3" fmla="*/ 92516 h 703745"/>
                <a:gd name="connsiteX4" fmla="*/ 318553 w 704954"/>
                <a:gd name="connsiteY4" fmla="*/ 50272 h 703745"/>
                <a:gd name="connsiteX5" fmla="*/ 356416 w 704954"/>
                <a:gd name="connsiteY5" fmla="*/ 0 h 703745"/>
                <a:gd name="connsiteX6" fmla="*/ 386385 w 704954"/>
                <a:gd name="connsiteY6" fmla="*/ 64353 h 703745"/>
                <a:gd name="connsiteX7" fmla="*/ 398075 w 704954"/>
                <a:gd name="connsiteY7" fmla="*/ 83669 h 703745"/>
                <a:gd name="connsiteX8" fmla="*/ 420000 w 704954"/>
                <a:gd name="connsiteY8" fmla="*/ 77882 h 703745"/>
                <a:gd name="connsiteX9" fmla="*/ 447828 w 704954"/>
                <a:gd name="connsiteY9" fmla="*/ 30972 h 703745"/>
                <a:gd name="connsiteX10" fmla="*/ 450269 w 704954"/>
                <a:gd name="connsiteY10" fmla="*/ 23865 h 703745"/>
                <a:gd name="connsiteX11" fmla="*/ 452009 w 704954"/>
                <a:gd name="connsiteY11" fmla="*/ 21942 h 703745"/>
                <a:gd name="connsiteX12" fmla="*/ 487864 w 704954"/>
                <a:gd name="connsiteY12" fmla="*/ 75474 h 703745"/>
                <a:gd name="connsiteX13" fmla="*/ 482212 w 704954"/>
                <a:gd name="connsiteY13" fmla="*/ 104456 h 703745"/>
                <a:gd name="connsiteX14" fmla="*/ 486460 w 704954"/>
                <a:gd name="connsiteY14" fmla="*/ 119407 h 703745"/>
                <a:gd name="connsiteX15" fmla="*/ 541564 w 704954"/>
                <a:gd name="connsiteY15" fmla="*/ 115711 h 703745"/>
                <a:gd name="connsiteX16" fmla="*/ 601101 w 704954"/>
                <a:gd name="connsiteY16" fmla="*/ 104824 h 703745"/>
                <a:gd name="connsiteX17" fmla="*/ 604813 w 704954"/>
                <a:gd name="connsiteY17" fmla="*/ 106731 h 703745"/>
                <a:gd name="connsiteX18" fmla="*/ 594913 w 704954"/>
                <a:gd name="connsiteY18" fmla="*/ 149610 h 703745"/>
                <a:gd name="connsiteX19" fmla="*/ 579811 w 704954"/>
                <a:gd name="connsiteY19" fmla="*/ 173208 h 703745"/>
                <a:gd name="connsiteX20" fmla="*/ 575162 w 704954"/>
                <a:gd name="connsiteY20" fmla="*/ 195434 h 703745"/>
                <a:gd name="connsiteX21" fmla="*/ 594127 w 704954"/>
                <a:gd name="connsiteY21" fmla="*/ 206588 h 703745"/>
                <a:gd name="connsiteX22" fmla="*/ 640234 w 704954"/>
                <a:gd name="connsiteY22" fmla="*/ 196437 h 703745"/>
                <a:gd name="connsiteX23" fmla="*/ 656373 w 704954"/>
                <a:gd name="connsiteY23" fmla="*/ 188744 h 703745"/>
                <a:gd name="connsiteX24" fmla="*/ 656105 w 704954"/>
                <a:gd name="connsiteY24" fmla="*/ 226356 h 703745"/>
                <a:gd name="connsiteX25" fmla="*/ 621019 w 704954"/>
                <a:gd name="connsiteY25" fmla="*/ 269118 h 703745"/>
                <a:gd name="connsiteX26" fmla="*/ 612540 w 704954"/>
                <a:gd name="connsiteY26" fmla="*/ 284186 h 703745"/>
                <a:gd name="connsiteX27" fmla="*/ 652643 w 704954"/>
                <a:gd name="connsiteY27" fmla="*/ 319356 h 703745"/>
                <a:gd name="connsiteX28" fmla="*/ 704955 w 704954"/>
                <a:gd name="connsiteY28" fmla="*/ 357403 h 703745"/>
                <a:gd name="connsiteX29" fmla="*/ 637358 w 704954"/>
                <a:gd name="connsiteY29" fmla="*/ 387823 h 703745"/>
                <a:gd name="connsiteX30" fmla="*/ 621520 w 704954"/>
                <a:gd name="connsiteY30" fmla="*/ 399363 h 703745"/>
                <a:gd name="connsiteX31" fmla="*/ 625718 w 704954"/>
                <a:gd name="connsiteY31" fmla="*/ 419431 h 703745"/>
                <a:gd name="connsiteX32" fmla="*/ 666407 w 704954"/>
                <a:gd name="connsiteY32" fmla="*/ 446407 h 703745"/>
                <a:gd name="connsiteX33" fmla="*/ 684167 w 704954"/>
                <a:gd name="connsiteY33" fmla="*/ 452477 h 703745"/>
                <a:gd name="connsiteX34" fmla="*/ 637960 w 704954"/>
                <a:gd name="connsiteY34" fmla="*/ 488233 h 703745"/>
                <a:gd name="connsiteX35" fmla="*/ 601418 w 704954"/>
                <a:gd name="connsiteY35" fmla="*/ 484102 h 703745"/>
                <a:gd name="connsiteX36" fmla="*/ 586066 w 704954"/>
                <a:gd name="connsiteY36" fmla="*/ 487932 h 703745"/>
                <a:gd name="connsiteX37" fmla="*/ 576483 w 704954"/>
                <a:gd name="connsiteY37" fmla="*/ 506595 h 703745"/>
                <a:gd name="connsiteX38" fmla="*/ 557151 w 704954"/>
                <a:gd name="connsiteY38" fmla="*/ 503518 h 703745"/>
                <a:gd name="connsiteX39" fmla="*/ 611051 w 704954"/>
                <a:gd name="connsiteY39" fmla="*/ 463532 h 703745"/>
                <a:gd name="connsiteX40" fmla="*/ 641505 w 704954"/>
                <a:gd name="connsiteY40" fmla="*/ 461960 h 703745"/>
                <a:gd name="connsiteX41" fmla="*/ 612255 w 704954"/>
                <a:gd name="connsiteY41" fmla="*/ 437877 h 703745"/>
                <a:gd name="connsiteX42" fmla="*/ 600566 w 704954"/>
                <a:gd name="connsiteY42" fmla="*/ 390817 h 703745"/>
                <a:gd name="connsiteX43" fmla="*/ 640619 w 704954"/>
                <a:gd name="connsiteY43" fmla="*/ 364878 h 703745"/>
                <a:gd name="connsiteX44" fmla="*/ 673882 w 704954"/>
                <a:gd name="connsiteY44" fmla="*/ 350546 h 703745"/>
                <a:gd name="connsiteX45" fmla="*/ 652693 w 704954"/>
                <a:gd name="connsiteY45" fmla="*/ 342268 h 703745"/>
                <a:gd name="connsiteX46" fmla="*/ 590832 w 704954"/>
                <a:gd name="connsiteY46" fmla="*/ 290541 h 703745"/>
                <a:gd name="connsiteX47" fmla="*/ 614095 w 704954"/>
                <a:gd name="connsiteY47" fmla="*/ 247511 h 703745"/>
                <a:gd name="connsiteX48" fmla="*/ 633645 w 704954"/>
                <a:gd name="connsiteY48" fmla="*/ 224299 h 703745"/>
                <a:gd name="connsiteX49" fmla="*/ 612824 w 704954"/>
                <a:gd name="connsiteY49" fmla="*/ 227911 h 703745"/>
                <a:gd name="connsiteX50" fmla="*/ 584561 w 704954"/>
                <a:gd name="connsiteY50" fmla="*/ 228162 h 703745"/>
                <a:gd name="connsiteX51" fmla="*/ 553187 w 704954"/>
                <a:gd name="connsiteY51" fmla="*/ 201337 h 703745"/>
                <a:gd name="connsiteX52" fmla="*/ 562252 w 704954"/>
                <a:gd name="connsiteY52" fmla="*/ 159494 h 703745"/>
                <a:gd name="connsiteX53" fmla="*/ 577437 w 704954"/>
                <a:gd name="connsiteY53" fmla="*/ 123605 h 703745"/>
                <a:gd name="connsiteX54" fmla="*/ 556248 w 704954"/>
                <a:gd name="connsiteY54" fmla="*/ 133037 h 703745"/>
                <a:gd name="connsiteX55" fmla="*/ 490189 w 704954"/>
                <a:gd name="connsiteY55" fmla="*/ 146517 h 703745"/>
                <a:gd name="connsiteX56" fmla="*/ 471341 w 704954"/>
                <a:gd name="connsiteY56" fmla="*/ 136031 h 703745"/>
                <a:gd name="connsiteX57" fmla="*/ 462110 w 704954"/>
                <a:gd name="connsiteY57" fmla="*/ 94824 h 703745"/>
                <a:gd name="connsiteX58" fmla="*/ 460254 w 704954"/>
                <a:gd name="connsiteY58" fmla="*/ 64219 h 703745"/>
                <a:gd name="connsiteX59" fmla="*/ 436656 w 704954"/>
                <a:gd name="connsiteY59" fmla="*/ 93001 h 703745"/>
                <a:gd name="connsiteX60" fmla="*/ 389613 w 704954"/>
                <a:gd name="connsiteY60" fmla="*/ 104824 h 703745"/>
                <a:gd name="connsiteX61" fmla="*/ 363774 w 704954"/>
                <a:gd name="connsiteY61" fmla="*/ 64637 h 703745"/>
                <a:gd name="connsiteX62" fmla="*/ 349275 w 704954"/>
                <a:gd name="connsiteY62" fmla="*/ 31574 h 703745"/>
                <a:gd name="connsiteX63" fmla="*/ 340980 w 704954"/>
                <a:gd name="connsiteY63" fmla="*/ 54034 h 703745"/>
                <a:gd name="connsiteX64" fmla="*/ 280658 w 704954"/>
                <a:gd name="connsiteY64" fmla="*/ 115628 h 703745"/>
                <a:gd name="connsiteX65" fmla="*/ 247628 w 704954"/>
                <a:gd name="connsiteY65" fmla="*/ 93569 h 703745"/>
                <a:gd name="connsiteX66" fmla="*/ 223579 w 704954"/>
                <a:gd name="connsiteY66" fmla="*/ 71410 h 703745"/>
                <a:gd name="connsiteX67" fmla="*/ 227610 w 704954"/>
                <a:gd name="connsiteY67" fmla="*/ 94957 h 703745"/>
                <a:gd name="connsiteX68" fmla="*/ 228045 w 704954"/>
                <a:gd name="connsiteY68" fmla="*/ 118270 h 703745"/>
                <a:gd name="connsiteX69" fmla="*/ 201571 w 704954"/>
                <a:gd name="connsiteY69" fmla="*/ 151969 h 703745"/>
                <a:gd name="connsiteX70" fmla="*/ 158374 w 704954"/>
                <a:gd name="connsiteY70" fmla="*/ 142653 h 703745"/>
                <a:gd name="connsiteX71" fmla="*/ 123153 w 704954"/>
                <a:gd name="connsiteY71" fmla="*/ 127920 h 703745"/>
                <a:gd name="connsiteX72" fmla="*/ 132418 w 704954"/>
                <a:gd name="connsiteY72" fmla="*/ 149025 h 703745"/>
                <a:gd name="connsiteX73" fmla="*/ 145262 w 704954"/>
                <a:gd name="connsiteY73" fmla="*/ 217392 h 703745"/>
                <a:gd name="connsiteX74" fmla="*/ 133656 w 704954"/>
                <a:gd name="connsiteY74" fmla="*/ 236540 h 703745"/>
                <a:gd name="connsiteX75" fmla="*/ 95442 w 704954"/>
                <a:gd name="connsiteY75" fmla="*/ 244100 h 703745"/>
                <a:gd name="connsiteX76" fmla="*/ 63416 w 704954"/>
                <a:gd name="connsiteY76" fmla="*/ 244735 h 703745"/>
                <a:gd name="connsiteX77" fmla="*/ 94188 w 704954"/>
                <a:gd name="connsiteY77" fmla="*/ 270707 h 703745"/>
                <a:gd name="connsiteX78" fmla="*/ 104105 w 704954"/>
                <a:gd name="connsiteY78" fmla="*/ 316681 h 703745"/>
                <a:gd name="connsiteX79" fmla="*/ 65373 w 704954"/>
                <a:gd name="connsiteY79" fmla="*/ 342134 h 703745"/>
                <a:gd name="connsiteX80" fmla="*/ 30922 w 704954"/>
                <a:gd name="connsiteY80" fmla="*/ 356383 h 703745"/>
                <a:gd name="connsiteX81" fmla="*/ 51793 w 704954"/>
                <a:gd name="connsiteY81" fmla="*/ 364811 h 703745"/>
                <a:gd name="connsiteX82" fmla="*/ 108988 w 704954"/>
                <a:gd name="connsiteY82" fmla="*/ 401921 h 703745"/>
                <a:gd name="connsiteX83" fmla="*/ 114909 w 704954"/>
                <a:gd name="connsiteY83" fmla="*/ 423478 h 703745"/>
                <a:gd name="connsiteX84" fmla="*/ 92599 w 704954"/>
                <a:gd name="connsiteY84" fmla="*/ 458498 h 703745"/>
                <a:gd name="connsiteX85" fmla="*/ 72079 w 704954"/>
                <a:gd name="connsiteY85" fmla="*/ 481359 h 703745"/>
                <a:gd name="connsiteX86" fmla="*/ 112266 w 704954"/>
                <a:gd name="connsiteY86" fmla="*/ 478031 h 703745"/>
                <a:gd name="connsiteX87" fmla="*/ 150564 w 704954"/>
                <a:gd name="connsiteY87" fmla="*/ 502665 h 703745"/>
                <a:gd name="connsiteX88" fmla="*/ 142520 w 704954"/>
                <a:gd name="connsiteY88" fmla="*/ 547568 h 703745"/>
                <a:gd name="connsiteX89" fmla="*/ 127451 w 704954"/>
                <a:gd name="connsiteY89" fmla="*/ 583056 h 703745"/>
                <a:gd name="connsiteX90" fmla="*/ 148757 w 704954"/>
                <a:gd name="connsiteY90" fmla="*/ 573774 h 703745"/>
                <a:gd name="connsiteX91" fmla="*/ 209281 w 704954"/>
                <a:gd name="connsiteY91" fmla="*/ 558823 h 703745"/>
                <a:gd name="connsiteX92" fmla="*/ 234232 w 704954"/>
                <a:gd name="connsiteY92" fmla="*/ 571651 h 703745"/>
                <a:gd name="connsiteX93" fmla="*/ 242728 w 704954"/>
                <a:gd name="connsiteY93" fmla="*/ 612239 h 703745"/>
                <a:gd name="connsiteX94" fmla="*/ 244518 w 704954"/>
                <a:gd name="connsiteY94" fmla="*/ 644415 h 703745"/>
                <a:gd name="connsiteX95" fmla="*/ 255656 w 704954"/>
                <a:gd name="connsiteY95" fmla="*/ 628344 h 703745"/>
                <a:gd name="connsiteX96" fmla="*/ 285323 w 704954"/>
                <a:gd name="connsiteY96" fmla="*/ 583825 h 703745"/>
                <a:gd name="connsiteX97" fmla="*/ 294003 w 704954"/>
                <a:gd name="connsiteY97" fmla="*/ 571634 h 703745"/>
                <a:gd name="connsiteX98" fmla="*/ 289354 w 704954"/>
                <a:gd name="connsiteY98" fmla="*/ 558623 h 703745"/>
                <a:gd name="connsiteX99" fmla="*/ 140178 w 704954"/>
                <a:gd name="connsiteY99" fmla="*/ 322450 h 703745"/>
                <a:gd name="connsiteX100" fmla="*/ 379980 w 704954"/>
                <a:gd name="connsiteY100" fmla="*/ 140329 h 703745"/>
                <a:gd name="connsiteX101" fmla="*/ 562870 w 704954"/>
                <a:gd name="connsiteY101" fmla="*/ 313453 h 703745"/>
                <a:gd name="connsiteX102" fmla="*/ 514773 w 704954"/>
                <a:gd name="connsiteY102" fmla="*/ 493685 h 703745"/>
                <a:gd name="connsiteX103" fmla="*/ 507230 w 704954"/>
                <a:gd name="connsiteY103" fmla="*/ 501846 h 703745"/>
                <a:gd name="connsiteX104" fmla="*/ 498166 w 704954"/>
                <a:gd name="connsiteY104" fmla="*/ 493450 h 703745"/>
                <a:gd name="connsiteX105" fmla="*/ 490356 w 704954"/>
                <a:gd name="connsiteY105" fmla="*/ 487547 h 703745"/>
                <a:gd name="connsiteX106" fmla="*/ 542819 w 704954"/>
                <a:gd name="connsiteY106" fmla="*/ 331113 h 703745"/>
                <a:gd name="connsiteX107" fmla="*/ 495758 w 704954"/>
                <a:gd name="connsiteY107" fmla="*/ 225988 h 703745"/>
                <a:gd name="connsiteX108" fmla="*/ 272931 w 704954"/>
                <a:gd name="connsiteY108" fmla="*/ 178693 h 703745"/>
                <a:gd name="connsiteX109" fmla="*/ 162220 w 704954"/>
                <a:gd name="connsiteY109" fmla="*/ 378140 h 703745"/>
                <a:gd name="connsiteX110" fmla="*/ 295726 w 704954"/>
                <a:gd name="connsiteY110" fmla="*/ 535996 h 703745"/>
                <a:gd name="connsiteX111" fmla="*/ 295726 w 704954"/>
                <a:gd name="connsiteY111" fmla="*/ 526881 h 703745"/>
                <a:gd name="connsiteX112" fmla="*/ 295692 w 704954"/>
                <a:gd name="connsiteY112" fmla="*/ 290224 h 703745"/>
                <a:gd name="connsiteX113" fmla="*/ 311111 w 704954"/>
                <a:gd name="connsiteY113" fmla="*/ 247277 h 703745"/>
                <a:gd name="connsiteX114" fmla="*/ 372404 w 704954"/>
                <a:gd name="connsiteY114" fmla="*/ 232761 h 703745"/>
                <a:gd name="connsiteX115" fmla="*/ 409062 w 704954"/>
                <a:gd name="connsiteY115" fmla="*/ 285089 h 703745"/>
                <a:gd name="connsiteX116" fmla="*/ 409079 w 704954"/>
                <a:gd name="connsiteY116" fmla="*/ 296846 h 703745"/>
                <a:gd name="connsiteX117" fmla="*/ 442443 w 704954"/>
                <a:gd name="connsiteY117" fmla="*/ 296846 h 703745"/>
                <a:gd name="connsiteX118" fmla="*/ 475690 w 704954"/>
                <a:gd name="connsiteY118" fmla="*/ 296846 h 703745"/>
                <a:gd name="connsiteX119" fmla="*/ 475690 w 704954"/>
                <a:gd name="connsiteY119" fmla="*/ 319340 h 703745"/>
                <a:gd name="connsiteX120" fmla="*/ 409832 w 704954"/>
                <a:gd name="connsiteY120" fmla="*/ 319340 h 703745"/>
                <a:gd name="connsiteX121" fmla="*/ 409832 w 704954"/>
                <a:gd name="connsiteY121" fmla="*/ 342201 h 703745"/>
                <a:gd name="connsiteX122" fmla="*/ 453531 w 704954"/>
                <a:gd name="connsiteY122" fmla="*/ 342201 h 703745"/>
                <a:gd name="connsiteX123" fmla="*/ 453531 w 704954"/>
                <a:gd name="connsiteY123" fmla="*/ 364627 h 703745"/>
                <a:gd name="connsiteX124" fmla="*/ 409681 w 704954"/>
                <a:gd name="connsiteY124" fmla="*/ 364627 h 703745"/>
                <a:gd name="connsiteX125" fmla="*/ 409681 w 704954"/>
                <a:gd name="connsiteY125" fmla="*/ 387104 h 703745"/>
                <a:gd name="connsiteX126" fmla="*/ 475756 w 704954"/>
                <a:gd name="connsiteY126" fmla="*/ 387104 h 703745"/>
                <a:gd name="connsiteX127" fmla="*/ 475756 w 704954"/>
                <a:gd name="connsiteY127" fmla="*/ 409564 h 703745"/>
                <a:gd name="connsiteX128" fmla="*/ 409748 w 704954"/>
                <a:gd name="connsiteY128" fmla="*/ 409564 h 703745"/>
                <a:gd name="connsiteX129" fmla="*/ 409748 w 704954"/>
                <a:gd name="connsiteY129" fmla="*/ 432559 h 703745"/>
                <a:gd name="connsiteX130" fmla="*/ 441038 w 704954"/>
                <a:gd name="connsiteY130" fmla="*/ 432576 h 703745"/>
                <a:gd name="connsiteX131" fmla="*/ 454099 w 704954"/>
                <a:gd name="connsiteY131" fmla="*/ 445386 h 703745"/>
                <a:gd name="connsiteX132" fmla="*/ 454099 w 704954"/>
                <a:gd name="connsiteY132" fmla="*/ 454735 h 703745"/>
                <a:gd name="connsiteX133" fmla="*/ 409781 w 704954"/>
                <a:gd name="connsiteY133" fmla="*/ 454735 h 703745"/>
                <a:gd name="connsiteX134" fmla="*/ 409781 w 704954"/>
                <a:gd name="connsiteY134" fmla="*/ 477630 h 703745"/>
                <a:gd name="connsiteX135" fmla="*/ 475690 w 704954"/>
                <a:gd name="connsiteY135" fmla="*/ 477630 h 703745"/>
                <a:gd name="connsiteX136" fmla="*/ 475690 w 704954"/>
                <a:gd name="connsiteY136" fmla="*/ 500491 h 703745"/>
                <a:gd name="connsiteX137" fmla="*/ 409514 w 704954"/>
                <a:gd name="connsiteY137" fmla="*/ 500491 h 703745"/>
                <a:gd name="connsiteX138" fmla="*/ 409514 w 704954"/>
                <a:gd name="connsiteY138" fmla="*/ 522951 h 703745"/>
                <a:gd name="connsiteX139" fmla="*/ 453497 w 704954"/>
                <a:gd name="connsiteY139" fmla="*/ 522951 h 703745"/>
                <a:gd name="connsiteX140" fmla="*/ 453497 w 704954"/>
                <a:gd name="connsiteY140" fmla="*/ 545277 h 703745"/>
                <a:gd name="connsiteX141" fmla="*/ 409530 w 704954"/>
                <a:gd name="connsiteY141" fmla="*/ 545277 h 703745"/>
                <a:gd name="connsiteX142" fmla="*/ 416036 w 704954"/>
                <a:gd name="connsiteY142" fmla="*/ 578992 h 703745"/>
                <a:gd name="connsiteX143" fmla="*/ 419933 w 704954"/>
                <a:gd name="connsiteY143" fmla="*/ 665320 h 703745"/>
                <a:gd name="connsiteX144" fmla="*/ 344475 w 704954"/>
                <a:gd name="connsiteY144" fmla="*/ 703199 h 703745"/>
                <a:gd name="connsiteX145" fmla="*/ 277028 w 704954"/>
                <a:gd name="connsiteY145" fmla="*/ 647744 h 703745"/>
                <a:gd name="connsiteX146" fmla="*/ 274971 w 704954"/>
                <a:gd name="connsiteY146" fmla="*/ 641221 h 703745"/>
                <a:gd name="connsiteX147" fmla="*/ 253448 w 704954"/>
                <a:gd name="connsiteY147" fmla="*/ 685556 h 703745"/>
                <a:gd name="connsiteX148" fmla="*/ 216890 w 704954"/>
                <a:gd name="connsiteY148" fmla="*/ 630602 h 703745"/>
                <a:gd name="connsiteX149" fmla="*/ 222292 w 704954"/>
                <a:gd name="connsiteY149" fmla="*/ 603225 h 703745"/>
                <a:gd name="connsiteX150" fmla="*/ 217743 w 704954"/>
                <a:gd name="connsiteY150" fmla="*/ 587003 h 703745"/>
                <a:gd name="connsiteX151" fmla="*/ 165682 w 704954"/>
                <a:gd name="connsiteY151" fmla="*/ 588909 h 703745"/>
                <a:gd name="connsiteX152" fmla="*/ 143540 w 704954"/>
                <a:gd name="connsiteY152" fmla="*/ 603442 h 703745"/>
                <a:gd name="connsiteX153" fmla="*/ 100041 w 704954"/>
                <a:gd name="connsiteY153" fmla="*/ 600466 h 703745"/>
                <a:gd name="connsiteX154" fmla="*/ 109641 w 704954"/>
                <a:gd name="connsiteY154" fmla="*/ 557971 h 703745"/>
                <a:gd name="connsiteX155" fmla="*/ 124558 w 704954"/>
                <a:gd name="connsiteY155" fmla="*/ 534273 h 703745"/>
                <a:gd name="connsiteX156" fmla="*/ 129993 w 704954"/>
                <a:gd name="connsiteY156" fmla="*/ 512181 h 703745"/>
                <a:gd name="connsiteX157" fmla="*/ 110611 w 704954"/>
                <a:gd name="connsiteY157" fmla="*/ 500508 h 703745"/>
                <a:gd name="connsiteX158" fmla="*/ 58483 w 704954"/>
                <a:gd name="connsiteY158" fmla="*/ 513469 h 703745"/>
                <a:gd name="connsiteX159" fmla="*/ 49569 w 704954"/>
                <a:gd name="connsiteY159" fmla="*/ 517900 h 703745"/>
                <a:gd name="connsiteX160" fmla="*/ 71377 w 704954"/>
                <a:gd name="connsiteY160" fmla="*/ 443931 h 703745"/>
                <a:gd name="connsiteX161" fmla="*/ 84873 w 704954"/>
                <a:gd name="connsiteY161" fmla="*/ 437543 h 703745"/>
                <a:gd name="connsiteX162" fmla="*/ 92599 w 704954"/>
                <a:gd name="connsiteY162" fmla="*/ 424197 h 703745"/>
                <a:gd name="connsiteX163" fmla="*/ 51994 w 704954"/>
                <a:gd name="connsiteY163" fmla="*/ 387623 h 703745"/>
                <a:gd name="connsiteX164" fmla="*/ 0 w 704954"/>
                <a:gd name="connsiteY164" fmla="*/ 349191 h 703745"/>
                <a:gd name="connsiteX165" fmla="*/ 66895 w 704954"/>
                <a:gd name="connsiteY165" fmla="*/ 319206 h 703745"/>
                <a:gd name="connsiteX166" fmla="*/ 83368 w 704954"/>
                <a:gd name="connsiteY166" fmla="*/ 307332 h 703745"/>
                <a:gd name="connsiteX167" fmla="*/ 78953 w 704954"/>
                <a:gd name="connsiteY167" fmla="*/ 287314 h 703745"/>
                <a:gd name="connsiteX168" fmla="*/ 31892 w 704954"/>
                <a:gd name="connsiteY168" fmla="*/ 258198 h 703745"/>
                <a:gd name="connsiteX169" fmla="*/ 23196 w 704954"/>
                <a:gd name="connsiteY169" fmla="*/ 255238 h 703745"/>
                <a:gd name="connsiteX170" fmla="*/ 21089 w 704954"/>
                <a:gd name="connsiteY170" fmla="*/ 252896 h 703745"/>
                <a:gd name="connsiteX171" fmla="*/ 52613 w 704954"/>
                <a:gd name="connsiteY171" fmla="*/ 224968 h 703745"/>
                <a:gd name="connsiteX172" fmla="*/ 103503 w 704954"/>
                <a:gd name="connsiteY172" fmla="*/ 222860 h 703745"/>
                <a:gd name="connsiteX173" fmla="*/ 119006 w 704954"/>
                <a:gd name="connsiteY173" fmla="*/ 218847 h 703745"/>
                <a:gd name="connsiteX174" fmla="*/ 115661 w 704954"/>
                <a:gd name="connsiteY174" fmla="*/ 164260 h 703745"/>
                <a:gd name="connsiteX175" fmla="*/ 106095 w 704954"/>
                <a:gd name="connsiteY175" fmla="*/ 100677 h 703745"/>
                <a:gd name="connsiteX176" fmla="*/ 173057 w 704954"/>
                <a:gd name="connsiteY176" fmla="*/ 125545 h 703745"/>
                <a:gd name="connsiteX177" fmla="*/ 194397 w 704954"/>
                <a:gd name="connsiteY177" fmla="*/ 130244 h 703745"/>
                <a:gd name="connsiteX178" fmla="*/ 205769 w 704954"/>
                <a:gd name="connsiteY178" fmla="*/ 112333 h 703745"/>
                <a:gd name="connsiteX179" fmla="*/ 195634 w 704954"/>
                <a:gd name="connsiteY179" fmla="*/ 64604 h 703745"/>
                <a:gd name="connsiteX180" fmla="*/ 187991 w 704954"/>
                <a:gd name="connsiteY180" fmla="*/ 48465 h 703745"/>
                <a:gd name="connsiteX181" fmla="*/ 386084 w 704954"/>
                <a:gd name="connsiteY181" fmla="*/ 429382 h 703745"/>
                <a:gd name="connsiteX182" fmla="*/ 386134 w 704954"/>
                <a:gd name="connsiteY182" fmla="*/ 429382 h 703745"/>
                <a:gd name="connsiteX183" fmla="*/ 386050 w 704954"/>
                <a:gd name="connsiteY183" fmla="*/ 285558 h 703745"/>
                <a:gd name="connsiteX184" fmla="*/ 358557 w 704954"/>
                <a:gd name="connsiteY184" fmla="*/ 252344 h 703745"/>
                <a:gd name="connsiteX185" fmla="*/ 321062 w 704954"/>
                <a:gd name="connsiteY185" fmla="*/ 273583 h 703745"/>
                <a:gd name="connsiteX186" fmla="*/ 318737 w 704954"/>
                <a:gd name="connsiteY186" fmla="*/ 290775 h 703745"/>
                <a:gd name="connsiteX187" fmla="*/ 318754 w 704954"/>
                <a:gd name="connsiteY187" fmla="*/ 570915 h 703745"/>
                <a:gd name="connsiteX188" fmla="*/ 313035 w 704954"/>
                <a:gd name="connsiteY188" fmla="*/ 584762 h 703745"/>
                <a:gd name="connsiteX189" fmla="*/ 296060 w 704954"/>
                <a:gd name="connsiteY189" fmla="*/ 626906 h 703745"/>
                <a:gd name="connsiteX190" fmla="*/ 339692 w 704954"/>
                <a:gd name="connsiteY190" fmla="*/ 679719 h 703745"/>
                <a:gd name="connsiteX191" fmla="*/ 401670 w 704954"/>
                <a:gd name="connsiteY191" fmla="*/ 652209 h 703745"/>
                <a:gd name="connsiteX192" fmla="*/ 391619 w 704954"/>
                <a:gd name="connsiteY192" fmla="*/ 584578 h 703745"/>
                <a:gd name="connsiteX193" fmla="*/ 386000 w 704954"/>
                <a:gd name="connsiteY193" fmla="*/ 571550 h 703745"/>
                <a:gd name="connsiteX194" fmla="*/ 386084 w 704954"/>
                <a:gd name="connsiteY194" fmla="*/ 429382 h 70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704954" h="703745">
                  <a:moveTo>
                    <a:pt x="187991" y="48465"/>
                  </a:moveTo>
                  <a:cubicBezTo>
                    <a:pt x="200986" y="48465"/>
                    <a:pt x="212492" y="47479"/>
                    <a:pt x="223763" y="48683"/>
                  </a:cubicBezTo>
                  <a:cubicBezTo>
                    <a:pt x="245688" y="51007"/>
                    <a:pt x="260572" y="63316"/>
                    <a:pt x="268432" y="83920"/>
                  </a:cubicBezTo>
                  <a:cubicBezTo>
                    <a:pt x="272095" y="93519"/>
                    <a:pt x="273834" y="94623"/>
                    <a:pt x="283885" y="92516"/>
                  </a:cubicBezTo>
                  <a:cubicBezTo>
                    <a:pt x="304656" y="88184"/>
                    <a:pt x="317383" y="72915"/>
                    <a:pt x="318553" y="50272"/>
                  </a:cubicBezTo>
                  <a:cubicBezTo>
                    <a:pt x="319824" y="25470"/>
                    <a:pt x="332802" y="9583"/>
                    <a:pt x="356416" y="0"/>
                  </a:cubicBezTo>
                  <a:cubicBezTo>
                    <a:pt x="368708" y="20503"/>
                    <a:pt x="387388" y="37561"/>
                    <a:pt x="386385" y="64353"/>
                  </a:cubicBezTo>
                  <a:cubicBezTo>
                    <a:pt x="386050" y="73083"/>
                    <a:pt x="389278" y="80240"/>
                    <a:pt x="398075" y="83669"/>
                  </a:cubicBezTo>
                  <a:cubicBezTo>
                    <a:pt x="406754" y="87047"/>
                    <a:pt x="413645" y="83987"/>
                    <a:pt x="420000" y="77882"/>
                  </a:cubicBezTo>
                  <a:cubicBezTo>
                    <a:pt x="433629" y="64788"/>
                    <a:pt x="442376" y="48867"/>
                    <a:pt x="447828" y="30972"/>
                  </a:cubicBezTo>
                  <a:cubicBezTo>
                    <a:pt x="448564" y="28581"/>
                    <a:pt x="449400" y="26223"/>
                    <a:pt x="450269" y="23865"/>
                  </a:cubicBezTo>
                  <a:cubicBezTo>
                    <a:pt x="450453" y="23396"/>
                    <a:pt x="450989" y="23045"/>
                    <a:pt x="452009" y="21942"/>
                  </a:cubicBezTo>
                  <a:cubicBezTo>
                    <a:pt x="467512" y="37561"/>
                    <a:pt x="487179" y="50489"/>
                    <a:pt x="487864" y="75474"/>
                  </a:cubicBezTo>
                  <a:cubicBezTo>
                    <a:pt x="488132" y="85124"/>
                    <a:pt x="485439" y="95225"/>
                    <a:pt x="482212" y="104456"/>
                  </a:cubicBezTo>
                  <a:cubicBezTo>
                    <a:pt x="479787" y="111413"/>
                    <a:pt x="481008" y="115394"/>
                    <a:pt x="486460" y="119407"/>
                  </a:cubicBezTo>
                  <a:cubicBezTo>
                    <a:pt x="503501" y="132000"/>
                    <a:pt x="525041" y="130846"/>
                    <a:pt x="541564" y="115711"/>
                  </a:cubicBezTo>
                  <a:cubicBezTo>
                    <a:pt x="559258" y="99489"/>
                    <a:pt x="579009" y="96095"/>
                    <a:pt x="601101" y="104824"/>
                  </a:cubicBezTo>
                  <a:cubicBezTo>
                    <a:pt x="602104" y="105226"/>
                    <a:pt x="603041" y="105811"/>
                    <a:pt x="604813" y="106731"/>
                  </a:cubicBezTo>
                  <a:cubicBezTo>
                    <a:pt x="601653" y="121080"/>
                    <a:pt x="599596" y="135780"/>
                    <a:pt x="594913" y="149610"/>
                  </a:cubicBezTo>
                  <a:cubicBezTo>
                    <a:pt x="592003" y="158223"/>
                    <a:pt x="585648" y="165916"/>
                    <a:pt x="579811" y="173208"/>
                  </a:cubicBezTo>
                  <a:cubicBezTo>
                    <a:pt x="574259" y="180148"/>
                    <a:pt x="571383" y="187005"/>
                    <a:pt x="575162" y="195434"/>
                  </a:cubicBezTo>
                  <a:cubicBezTo>
                    <a:pt x="578775" y="203528"/>
                    <a:pt x="585665" y="206488"/>
                    <a:pt x="594127" y="206588"/>
                  </a:cubicBezTo>
                  <a:cubicBezTo>
                    <a:pt x="610282" y="206772"/>
                    <a:pt x="625651" y="203411"/>
                    <a:pt x="640234" y="196437"/>
                  </a:cubicBezTo>
                  <a:cubicBezTo>
                    <a:pt x="645419" y="193945"/>
                    <a:pt x="650620" y="191470"/>
                    <a:pt x="656373" y="188744"/>
                  </a:cubicBezTo>
                  <a:cubicBezTo>
                    <a:pt x="656373" y="201989"/>
                    <a:pt x="657560" y="214331"/>
                    <a:pt x="656105" y="226356"/>
                  </a:cubicBezTo>
                  <a:cubicBezTo>
                    <a:pt x="653563" y="247595"/>
                    <a:pt x="641154" y="262111"/>
                    <a:pt x="621019" y="269118"/>
                  </a:cubicBezTo>
                  <a:cubicBezTo>
                    <a:pt x="612857" y="271961"/>
                    <a:pt x="610901" y="276293"/>
                    <a:pt x="612540" y="284186"/>
                  </a:cubicBezTo>
                  <a:cubicBezTo>
                    <a:pt x="616788" y="304522"/>
                    <a:pt x="631956" y="318035"/>
                    <a:pt x="652643" y="319356"/>
                  </a:cubicBezTo>
                  <a:cubicBezTo>
                    <a:pt x="679518" y="321062"/>
                    <a:pt x="693984" y="331448"/>
                    <a:pt x="704955" y="357403"/>
                  </a:cubicBezTo>
                  <a:cubicBezTo>
                    <a:pt x="683967" y="370815"/>
                    <a:pt x="665454" y="389345"/>
                    <a:pt x="637358" y="387823"/>
                  </a:cubicBezTo>
                  <a:cubicBezTo>
                    <a:pt x="629782" y="387405"/>
                    <a:pt x="624347" y="392155"/>
                    <a:pt x="621520" y="399363"/>
                  </a:cubicBezTo>
                  <a:cubicBezTo>
                    <a:pt x="618544" y="406955"/>
                    <a:pt x="620383" y="413695"/>
                    <a:pt x="625718" y="419431"/>
                  </a:cubicBezTo>
                  <a:cubicBezTo>
                    <a:pt x="637090" y="431673"/>
                    <a:pt x="650519" y="440904"/>
                    <a:pt x="666407" y="446407"/>
                  </a:cubicBezTo>
                  <a:cubicBezTo>
                    <a:pt x="671859" y="448296"/>
                    <a:pt x="677344" y="450136"/>
                    <a:pt x="684167" y="452477"/>
                  </a:cubicBezTo>
                  <a:cubicBezTo>
                    <a:pt x="669300" y="466492"/>
                    <a:pt x="658497" y="483366"/>
                    <a:pt x="637960" y="488233"/>
                  </a:cubicBezTo>
                  <a:cubicBezTo>
                    <a:pt x="625200" y="491260"/>
                    <a:pt x="612757" y="490273"/>
                    <a:pt x="601418" y="484102"/>
                  </a:cubicBezTo>
                  <a:cubicBezTo>
                    <a:pt x="594227" y="480188"/>
                    <a:pt x="589712" y="481878"/>
                    <a:pt x="586066" y="487932"/>
                  </a:cubicBezTo>
                  <a:cubicBezTo>
                    <a:pt x="582654" y="493584"/>
                    <a:pt x="579979" y="499688"/>
                    <a:pt x="576483" y="506595"/>
                  </a:cubicBezTo>
                  <a:cubicBezTo>
                    <a:pt x="570530" y="505642"/>
                    <a:pt x="563773" y="504572"/>
                    <a:pt x="557151" y="503518"/>
                  </a:cubicBezTo>
                  <a:cubicBezTo>
                    <a:pt x="554893" y="473767"/>
                    <a:pt x="585029" y="451708"/>
                    <a:pt x="611051" y="463532"/>
                  </a:cubicBezTo>
                  <a:cubicBezTo>
                    <a:pt x="621604" y="468331"/>
                    <a:pt x="631722" y="468482"/>
                    <a:pt x="641505" y="461960"/>
                  </a:cubicBezTo>
                  <a:cubicBezTo>
                    <a:pt x="631404" y="453681"/>
                    <a:pt x="621487" y="446172"/>
                    <a:pt x="612255" y="437877"/>
                  </a:cubicBezTo>
                  <a:cubicBezTo>
                    <a:pt x="597906" y="424983"/>
                    <a:pt x="593625" y="408695"/>
                    <a:pt x="600566" y="390817"/>
                  </a:cubicBezTo>
                  <a:cubicBezTo>
                    <a:pt x="607456" y="373106"/>
                    <a:pt x="621755" y="364694"/>
                    <a:pt x="640619" y="364878"/>
                  </a:cubicBezTo>
                  <a:cubicBezTo>
                    <a:pt x="653864" y="364995"/>
                    <a:pt x="663865" y="358691"/>
                    <a:pt x="673882" y="350546"/>
                  </a:cubicBezTo>
                  <a:cubicBezTo>
                    <a:pt x="668062" y="343606"/>
                    <a:pt x="660537" y="342736"/>
                    <a:pt x="652693" y="342268"/>
                  </a:cubicBezTo>
                  <a:cubicBezTo>
                    <a:pt x="621286" y="340361"/>
                    <a:pt x="597137" y="320159"/>
                    <a:pt x="590832" y="290541"/>
                  </a:cubicBezTo>
                  <a:cubicBezTo>
                    <a:pt x="586618" y="270774"/>
                    <a:pt x="591535" y="254100"/>
                    <a:pt x="614095" y="247511"/>
                  </a:cubicBezTo>
                  <a:cubicBezTo>
                    <a:pt x="624698" y="244417"/>
                    <a:pt x="631070" y="236490"/>
                    <a:pt x="633645" y="224299"/>
                  </a:cubicBezTo>
                  <a:cubicBezTo>
                    <a:pt x="626186" y="225653"/>
                    <a:pt x="619547" y="227426"/>
                    <a:pt x="612824" y="227911"/>
                  </a:cubicBezTo>
                  <a:cubicBezTo>
                    <a:pt x="603425" y="228597"/>
                    <a:pt x="593759" y="229583"/>
                    <a:pt x="584561" y="228162"/>
                  </a:cubicBezTo>
                  <a:cubicBezTo>
                    <a:pt x="569092" y="225770"/>
                    <a:pt x="558137" y="216338"/>
                    <a:pt x="553187" y="201337"/>
                  </a:cubicBezTo>
                  <a:cubicBezTo>
                    <a:pt x="548087" y="185868"/>
                    <a:pt x="550545" y="171117"/>
                    <a:pt x="562252" y="159494"/>
                  </a:cubicBezTo>
                  <a:cubicBezTo>
                    <a:pt x="572236" y="149577"/>
                    <a:pt x="576483" y="137937"/>
                    <a:pt x="577437" y="123605"/>
                  </a:cubicBezTo>
                  <a:cubicBezTo>
                    <a:pt x="568423" y="122752"/>
                    <a:pt x="562302" y="127736"/>
                    <a:pt x="556248" y="133037"/>
                  </a:cubicBezTo>
                  <a:cubicBezTo>
                    <a:pt x="536798" y="150079"/>
                    <a:pt x="514673" y="155046"/>
                    <a:pt x="490189" y="146517"/>
                  </a:cubicBezTo>
                  <a:cubicBezTo>
                    <a:pt x="483483" y="144175"/>
                    <a:pt x="477044" y="140329"/>
                    <a:pt x="471341" y="136031"/>
                  </a:cubicBezTo>
                  <a:cubicBezTo>
                    <a:pt x="456541" y="124859"/>
                    <a:pt x="453832" y="111531"/>
                    <a:pt x="462110" y="94824"/>
                  </a:cubicBezTo>
                  <a:cubicBezTo>
                    <a:pt x="467896" y="83134"/>
                    <a:pt x="467160" y="72397"/>
                    <a:pt x="460254" y="64219"/>
                  </a:cubicBezTo>
                  <a:cubicBezTo>
                    <a:pt x="452444" y="73802"/>
                    <a:pt x="444951" y="83752"/>
                    <a:pt x="436656" y="93001"/>
                  </a:cubicBezTo>
                  <a:cubicBezTo>
                    <a:pt x="423796" y="107366"/>
                    <a:pt x="407758" y="111413"/>
                    <a:pt x="389613" y="104824"/>
                  </a:cubicBezTo>
                  <a:cubicBezTo>
                    <a:pt x="373457" y="98954"/>
                    <a:pt x="364243" y="84070"/>
                    <a:pt x="363774" y="64637"/>
                  </a:cubicBezTo>
                  <a:cubicBezTo>
                    <a:pt x="363457" y="51308"/>
                    <a:pt x="359811" y="42880"/>
                    <a:pt x="349275" y="31574"/>
                  </a:cubicBezTo>
                  <a:cubicBezTo>
                    <a:pt x="342151" y="37511"/>
                    <a:pt x="341415" y="45639"/>
                    <a:pt x="340980" y="54034"/>
                  </a:cubicBezTo>
                  <a:cubicBezTo>
                    <a:pt x="339257" y="87281"/>
                    <a:pt x="313637" y="113387"/>
                    <a:pt x="280658" y="115628"/>
                  </a:cubicBezTo>
                  <a:cubicBezTo>
                    <a:pt x="263850" y="116765"/>
                    <a:pt x="252863" y="109674"/>
                    <a:pt x="247628" y="93569"/>
                  </a:cubicBezTo>
                  <a:cubicBezTo>
                    <a:pt x="243865" y="81996"/>
                    <a:pt x="236741" y="74538"/>
                    <a:pt x="223579" y="71410"/>
                  </a:cubicBezTo>
                  <a:cubicBezTo>
                    <a:pt x="225068" y="79873"/>
                    <a:pt x="226874" y="87365"/>
                    <a:pt x="227610" y="94957"/>
                  </a:cubicBezTo>
                  <a:cubicBezTo>
                    <a:pt x="228362" y="102684"/>
                    <a:pt x="229065" y="110644"/>
                    <a:pt x="228045" y="118270"/>
                  </a:cubicBezTo>
                  <a:cubicBezTo>
                    <a:pt x="225887" y="134392"/>
                    <a:pt x="217074" y="146366"/>
                    <a:pt x="201571" y="151969"/>
                  </a:cubicBezTo>
                  <a:cubicBezTo>
                    <a:pt x="185550" y="157755"/>
                    <a:pt x="170448" y="154979"/>
                    <a:pt x="158374" y="142653"/>
                  </a:cubicBezTo>
                  <a:cubicBezTo>
                    <a:pt x="148724" y="132803"/>
                    <a:pt x="137218" y="128756"/>
                    <a:pt x="123153" y="127920"/>
                  </a:cubicBezTo>
                  <a:cubicBezTo>
                    <a:pt x="122167" y="136917"/>
                    <a:pt x="127150" y="142988"/>
                    <a:pt x="132418" y="149025"/>
                  </a:cubicBezTo>
                  <a:cubicBezTo>
                    <a:pt x="150079" y="169278"/>
                    <a:pt x="155029" y="192156"/>
                    <a:pt x="145262" y="217392"/>
                  </a:cubicBezTo>
                  <a:cubicBezTo>
                    <a:pt x="142603" y="224265"/>
                    <a:pt x="138355" y="230804"/>
                    <a:pt x="133656" y="236540"/>
                  </a:cubicBezTo>
                  <a:cubicBezTo>
                    <a:pt x="123354" y="249100"/>
                    <a:pt x="110126" y="251391"/>
                    <a:pt x="95442" y="244100"/>
                  </a:cubicBezTo>
                  <a:cubicBezTo>
                    <a:pt x="84538" y="238681"/>
                    <a:pt x="73885" y="238146"/>
                    <a:pt x="63416" y="244735"/>
                  </a:cubicBezTo>
                  <a:cubicBezTo>
                    <a:pt x="74019" y="253632"/>
                    <a:pt x="84555" y="261676"/>
                    <a:pt x="94188" y="270707"/>
                  </a:cubicBezTo>
                  <a:cubicBezTo>
                    <a:pt x="107851" y="283517"/>
                    <a:pt x="110962" y="299639"/>
                    <a:pt x="104105" y="316681"/>
                  </a:cubicBezTo>
                  <a:cubicBezTo>
                    <a:pt x="97299" y="333555"/>
                    <a:pt x="83435" y="342251"/>
                    <a:pt x="65373" y="342134"/>
                  </a:cubicBezTo>
                  <a:cubicBezTo>
                    <a:pt x="51760" y="342050"/>
                    <a:pt x="41425" y="347937"/>
                    <a:pt x="30922" y="356383"/>
                  </a:cubicBezTo>
                  <a:cubicBezTo>
                    <a:pt x="36709" y="362905"/>
                    <a:pt x="43983" y="364410"/>
                    <a:pt x="51793" y="364811"/>
                  </a:cubicBezTo>
                  <a:cubicBezTo>
                    <a:pt x="77999" y="366149"/>
                    <a:pt x="97432" y="378358"/>
                    <a:pt x="108988" y="401921"/>
                  </a:cubicBezTo>
                  <a:cubicBezTo>
                    <a:pt x="112216" y="408511"/>
                    <a:pt x="114139" y="416137"/>
                    <a:pt x="114909" y="423478"/>
                  </a:cubicBezTo>
                  <a:cubicBezTo>
                    <a:pt x="116899" y="442343"/>
                    <a:pt x="110410" y="451858"/>
                    <a:pt x="92599" y="458498"/>
                  </a:cubicBezTo>
                  <a:cubicBezTo>
                    <a:pt x="79839" y="463264"/>
                    <a:pt x="73568" y="470405"/>
                    <a:pt x="72079" y="481359"/>
                  </a:cubicBezTo>
                  <a:cubicBezTo>
                    <a:pt x="85391" y="480205"/>
                    <a:pt x="98820" y="478332"/>
                    <a:pt x="112266" y="478031"/>
                  </a:cubicBezTo>
                  <a:cubicBezTo>
                    <a:pt x="130194" y="477613"/>
                    <a:pt x="143573" y="486276"/>
                    <a:pt x="150564" y="502665"/>
                  </a:cubicBezTo>
                  <a:cubicBezTo>
                    <a:pt x="157504" y="518937"/>
                    <a:pt x="155096" y="534909"/>
                    <a:pt x="142520" y="547568"/>
                  </a:cubicBezTo>
                  <a:cubicBezTo>
                    <a:pt x="132586" y="557569"/>
                    <a:pt x="128488" y="569175"/>
                    <a:pt x="127451" y="583056"/>
                  </a:cubicBezTo>
                  <a:cubicBezTo>
                    <a:pt x="136566" y="584210"/>
                    <a:pt x="142737" y="579176"/>
                    <a:pt x="148757" y="573774"/>
                  </a:cubicBezTo>
                  <a:cubicBezTo>
                    <a:pt x="166267" y="558054"/>
                    <a:pt x="186737" y="552703"/>
                    <a:pt x="209281" y="558823"/>
                  </a:cubicBezTo>
                  <a:cubicBezTo>
                    <a:pt x="218144" y="561232"/>
                    <a:pt x="226857" y="566065"/>
                    <a:pt x="234232" y="571651"/>
                  </a:cubicBezTo>
                  <a:cubicBezTo>
                    <a:pt x="248799" y="582671"/>
                    <a:pt x="251023" y="595749"/>
                    <a:pt x="242728" y="612239"/>
                  </a:cubicBezTo>
                  <a:cubicBezTo>
                    <a:pt x="237410" y="622825"/>
                    <a:pt x="237811" y="633027"/>
                    <a:pt x="244518" y="644415"/>
                  </a:cubicBezTo>
                  <a:cubicBezTo>
                    <a:pt x="248581" y="638445"/>
                    <a:pt x="251475" y="632809"/>
                    <a:pt x="255656" y="628344"/>
                  </a:cubicBezTo>
                  <a:cubicBezTo>
                    <a:pt x="268031" y="615099"/>
                    <a:pt x="278868" y="601068"/>
                    <a:pt x="285323" y="583825"/>
                  </a:cubicBezTo>
                  <a:cubicBezTo>
                    <a:pt x="287012" y="579310"/>
                    <a:pt x="291193" y="575765"/>
                    <a:pt x="294003" y="571634"/>
                  </a:cubicBezTo>
                  <a:cubicBezTo>
                    <a:pt x="298134" y="565546"/>
                    <a:pt x="296344" y="560763"/>
                    <a:pt x="289354" y="558623"/>
                  </a:cubicBezTo>
                  <a:cubicBezTo>
                    <a:pt x="188075" y="527634"/>
                    <a:pt x="124993" y="427760"/>
                    <a:pt x="140178" y="322450"/>
                  </a:cubicBezTo>
                  <a:cubicBezTo>
                    <a:pt x="156835" y="206956"/>
                    <a:pt x="263800" y="125729"/>
                    <a:pt x="379980" y="140329"/>
                  </a:cubicBezTo>
                  <a:cubicBezTo>
                    <a:pt x="471024" y="151785"/>
                    <a:pt x="546481" y="222911"/>
                    <a:pt x="562870" y="313453"/>
                  </a:cubicBezTo>
                  <a:cubicBezTo>
                    <a:pt x="575079" y="380916"/>
                    <a:pt x="558472" y="441005"/>
                    <a:pt x="514773" y="493685"/>
                  </a:cubicBezTo>
                  <a:cubicBezTo>
                    <a:pt x="512515" y="496410"/>
                    <a:pt x="509956" y="498902"/>
                    <a:pt x="507230" y="501846"/>
                  </a:cubicBezTo>
                  <a:cubicBezTo>
                    <a:pt x="503869" y="498702"/>
                    <a:pt x="501110" y="495976"/>
                    <a:pt x="498166" y="493450"/>
                  </a:cubicBezTo>
                  <a:cubicBezTo>
                    <a:pt x="495842" y="491460"/>
                    <a:pt x="493283" y="489754"/>
                    <a:pt x="490356" y="487547"/>
                  </a:cubicBezTo>
                  <a:cubicBezTo>
                    <a:pt x="531145" y="442008"/>
                    <a:pt x="549424" y="390415"/>
                    <a:pt x="542819" y="331113"/>
                  </a:cubicBezTo>
                  <a:cubicBezTo>
                    <a:pt x="538387" y="291244"/>
                    <a:pt x="522466" y="256024"/>
                    <a:pt x="495758" y="225988"/>
                  </a:cubicBezTo>
                  <a:cubicBezTo>
                    <a:pt x="439332" y="162538"/>
                    <a:pt x="350395" y="143757"/>
                    <a:pt x="272931" y="178693"/>
                  </a:cubicBezTo>
                  <a:cubicBezTo>
                    <a:pt x="196989" y="212910"/>
                    <a:pt x="151550" y="293953"/>
                    <a:pt x="162220" y="378140"/>
                  </a:cubicBezTo>
                  <a:cubicBezTo>
                    <a:pt x="173793" y="469402"/>
                    <a:pt x="242377" y="522650"/>
                    <a:pt x="295726" y="535996"/>
                  </a:cubicBezTo>
                  <a:cubicBezTo>
                    <a:pt x="295726" y="532801"/>
                    <a:pt x="295726" y="529841"/>
                    <a:pt x="295726" y="526881"/>
                  </a:cubicBezTo>
                  <a:cubicBezTo>
                    <a:pt x="295726" y="447995"/>
                    <a:pt x="295776" y="369109"/>
                    <a:pt x="295692" y="290224"/>
                  </a:cubicBezTo>
                  <a:cubicBezTo>
                    <a:pt x="295675" y="273968"/>
                    <a:pt x="299906" y="259385"/>
                    <a:pt x="311111" y="247277"/>
                  </a:cubicBezTo>
                  <a:cubicBezTo>
                    <a:pt x="326882" y="230219"/>
                    <a:pt x="350295" y="224717"/>
                    <a:pt x="372404" y="232761"/>
                  </a:cubicBezTo>
                  <a:cubicBezTo>
                    <a:pt x="393476" y="240420"/>
                    <a:pt x="407992" y="261091"/>
                    <a:pt x="409062" y="285089"/>
                  </a:cubicBezTo>
                  <a:cubicBezTo>
                    <a:pt x="409213" y="288635"/>
                    <a:pt x="409079" y="292197"/>
                    <a:pt x="409079" y="296846"/>
                  </a:cubicBezTo>
                  <a:cubicBezTo>
                    <a:pt x="420819" y="296846"/>
                    <a:pt x="431639" y="296846"/>
                    <a:pt x="442443" y="296846"/>
                  </a:cubicBezTo>
                  <a:cubicBezTo>
                    <a:pt x="453296" y="296846"/>
                    <a:pt x="464150" y="296846"/>
                    <a:pt x="475690" y="296846"/>
                  </a:cubicBezTo>
                  <a:cubicBezTo>
                    <a:pt x="475690" y="304405"/>
                    <a:pt x="475690" y="311429"/>
                    <a:pt x="475690" y="319340"/>
                  </a:cubicBezTo>
                  <a:cubicBezTo>
                    <a:pt x="453832" y="319340"/>
                    <a:pt x="432208" y="319340"/>
                    <a:pt x="409832" y="319340"/>
                  </a:cubicBezTo>
                  <a:cubicBezTo>
                    <a:pt x="409832" y="327183"/>
                    <a:pt x="409832" y="334190"/>
                    <a:pt x="409832" y="342201"/>
                  </a:cubicBezTo>
                  <a:cubicBezTo>
                    <a:pt x="424281" y="342201"/>
                    <a:pt x="438630" y="342201"/>
                    <a:pt x="453531" y="342201"/>
                  </a:cubicBezTo>
                  <a:cubicBezTo>
                    <a:pt x="453531" y="349978"/>
                    <a:pt x="453531" y="356784"/>
                    <a:pt x="453531" y="364627"/>
                  </a:cubicBezTo>
                  <a:cubicBezTo>
                    <a:pt x="438948" y="364627"/>
                    <a:pt x="424615" y="364627"/>
                    <a:pt x="409681" y="364627"/>
                  </a:cubicBezTo>
                  <a:cubicBezTo>
                    <a:pt x="409681" y="372454"/>
                    <a:pt x="409681" y="379277"/>
                    <a:pt x="409681" y="387104"/>
                  </a:cubicBezTo>
                  <a:cubicBezTo>
                    <a:pt x="431472" y="387104"/>
                    <a:pt x="453313" y="387104"/>
                    <a:pt x="475756" y="387104"/>
                  </a:cubicBezTo>
                  <a:cubicBezTo>
                    <a:pt x="475756" y="394897"/>
                    <a:pt x="475756" y="401704"/>
                    <a:pt x="475756" y="409564"/>
                  </a:cubicBezTo>
                  <a:cubicBezTo>
                    <a:pt x="454016" y="409564"/>
                    <a:pt x="432174" y="409564"/>
                    <a:pt x="409748" y="409564"/>
                  </a:cubicBezTo>
                  <a:cubicBezTo>
                    <a:pt x="409748" y="417408"/>
                    <a:pt x="409748" y="424231"/>
                    <a:pt x="409748" y="432559"/>
                  </a:cubicBezTo>
                  <a:cubicBezTo>
                    <a:pt x="420133" y="432559"/>
                    <a:pt x="430586" y="432492"/>
                    <a:pt x="441038" y="432576"/>
                  </a:cubicBezTo>
                  <a:cubicBezTo>
                    <a:pt x="455805" y="432693"/>
                    <a:pt x="453915" y="430920"/>
                    <a:pt x="454099" y="445386"/>
                  </a:cubicBezTo>
                  <a:cubicBezTo>
                    <a:pt x="454133" y="448129"/>
                    <a:pt x="454099" y="450855"/>
                    <a:pt x="454099" y="454735"/>
                  </a:cubicBezTo>
                  <a:cubicBezTo>
                    <a:pt x="439098" y="454735"/>
                    <a:pt x="424783" y="454735"/>
                    <a:pt x="409781" y="454735"/>
                  </a:cubicBezTo>
                  <a:cubicBezTo>
                    <a:pt x="409781" y="462863"/>
                    <a:pt x="409781" y="469870"/>
                    <a:pt x="409781" y="477630"/>
                  </a:cubicBezTo>
                  <a:cubicBezTo>
                    <a:pt x="431689" y="477630"/>
                    <a:pt x="453330" y="477630"/>
                    <a:pt x="475690" y="477630"/>
                  </a:cubicBezTo>
                  <a:cubicBezTo>
                    <a:pt x="475690" y="485373"/>
                    <a:pt x="475690" y="492397"/>
                    <a:pt x="475690" y="500491"/>
                  </a:cubicBezTo>
                  <a:cubicBezTo>
                    <a:pt x="453648" y="500491"/>
                    <a:pt x="431790" y="500491"/>
                    <a:pt x="409514" y="500491"/>
                  </a:cubicBezTo>
                  <a:cubicBezTo>
                    <a:pt x="409514" y="508385"/>
                    <a:pt x="409514" y="515241"/>
                    <a:pt x="409514" y="522951"/>
                  </a:cubicBezTo>
                  <a:cubicBezTo>
                    <a:pt x="424164" y="522951"/>
                    <a:pt x="438529" y="522951"/>
                    <a:pt x="453497" y="522951"/>
                  </a:cubicBezTo>
                  <a:cubicBezTo>
                    <a:pt x="453497" y="530594"/>
                    <a:pt x="453497" y="537400"/>
                    <a:pt x="453497" y="545277"/>
                  </a:cubicBezTo>
                  <a:cubicBezTo>
                    <a:pt x="439014" y="545277"/>
                    <a:pt x="424682" y="545277"/>
                    <a:pt x="409530" y="545277"/>
                  </a:cubicBezTo>
                  <a:cubicBezTo>
                    <a:pt x="409480" y="557686"/>
                    <a:pt x="407975" y="567938"/>
                    <a:pt x="416036" y="578992"/>
                  </a:cubicBezTo>
                  <a:cubicBezTo>
                    <a:pt x="435904" y="606218"/>
                    <a:pt x="437292" y="636204"/>
                    <a:pt x="419933" y="665320"/>
                  </a:cubicBezTo>
                  <a:cubicBezTo>
                    <a:pt x="403142" y="693483"/>
                    <a:pt x="377070" y="706678"/>
                    <a:pt x="344475" y="703199"/>
                  </a:cubicBezTo>
                  <a:cubicBezTo>
                    <a:pt x="310509" y="699570"/>
                    <a:pt x="288033" y="680188"/>
                    <a:pt x="277028" y="647744"/>
                  </a:cubicBezTo>
                  <a:cubicBezTo>
                    <a:pt x="276410" y="645904"/>
                    <a:pt x="275858" y="644048"/>
                    <a:pt x="274971" y="641221"/>
                  </a:cubicBezTo>
                  <a:cubicBezTo>
                    <a:pt x="263114" y="653781"/>
                    <a:pt x="259836" y="669735"/>
                    <a:pt x="253448" y="685556"/>
                  </a:cubicBezTo>
                  <a:cubicBezTo>
                    <a:pt x="237092" y="669133"/>
                    <a:pt x="217392" y="655988"/>
                    <a:pt x="216890" y="630602"/>
                  </a:cubicBezTo>
                  <a:cubicBezTo>
                    <a:pt x="216706" y="621471"/>
                    <a:pt x="218997" y="611821"/>
                    <a:pt x="222292" y="603225"/>
                  </a:cubicBezTo>
                  <a:cubicBezTo>
                    <a:pt x="225185" y="595666"/>
                    <a:pt x="223931" y="591418"/>
                    <a:pt x="217743" y="587003"/>
                  </a:cubicBezTo>
                  <a:cubicBezTo>
                    <a:pt x="202156" y="575848"/>
                    <a:pt x="181135" y="576718"/>
                    <a:pt x="165682" y="588909"/>
                  </a:cubicBezTo>
                  <a:cubicBezTo>
                    <a:pt x="158758" y="594378"/>
                    <a:pt x="151550" y="600031"/>
                    <a:pt x="143540" y="603442"/>
                  </a:cubicBezTo>
                  <a:cubicBezTo>
                    <a:pt x="129207" y="609547"/>
                    <a:pt x="114725" y="607105"/>
                    <a:pt x="100041" y="600466"/>
                  </a:cubicBezTo>
                  <a:cubicBezTo>
                    <a:pt x="103152" y="586016"/>
                    <a:pt x="105075" y="571550"/>
                    <a:pt x="109641" y="557971"/>
                  </a:cubicBezTo>
                  <a:cubicBezTo>
                    <a:pt x="112534" y="549341"/>
                    <a:pt x="118705" y="541531"/>
                    <a:pt x="124558" y="534273"/>
                  </a:cubicBezTo>
                  <a:cubicBezTo>
                    <a:pt x="130060" y="527433"/>
                    <a:pt x="133405" y="520810"/>
                    <a:pt x="129993" y="512181"/>
                  </a:cubicBezTo>
                  <a:cubicBezTo>
                    <a:pt x="126532" y="503384"/>
                    <a:pt x="119357" y="500675"/>
                    <a:pt x="110611" y="500508"/>
                  </a:cubicBezTo>
                  <a:cubicBezTo>
                    <a:pt x="92064" y="500157"/>
                    <a:pt x="74755" y="504672"/>
                    <a:pt x="58483" y="513469"/>
                  </a:cubicBezTo>
                  <a:cubicBezTo>
                    <a:pt x="55590" y="515024"/>
                    <a:pt x="52613" y="516395"/>
                    <a:pt x="49569" y="517900"/>
                  </a:cubicBezTo>
                  <a:cubicBezTo>
                    <a:pt x="41374" y="488366"/>
                    <a:pt x="50288" y="458180"/>
                    <a:pt x="71377" y="443931"/>
                  </a:cubicBezTo>
                  <a:cubicBezTo>
                    <a:pt x="75474" y="441172"/>
                    <a:pt x="80157" y="438964"/>
                    <a:pt x="84873" y="437543"/>
                  </a:cubicBezTo>
                  <a:cubicBezTo>
                    <a:pt x="92031" y="435386"/>
                    <a:pt x="93720" y="430987"/>
                    <a:pt x="92599" y="424197"/>
                  </a:cubicBezTo>
                  <a:cubicBezTo>
                    <a:pt x="89121" y="403226"/>
                    <a:pt x="73300" y="388860"/>
                    <a:pt x="51994" y="387623"/>
                  </a:cubicBezTo>
                  <a:cubicBezTo>
                    <a:pt x="25403" y="386051"/>
                    <a:pt x="9884" y="374745"/>
                    <a:pt x="0" y="349191"/>
                  </a:cubicBezTo>
                  <a:cubicBezTo>
                    <a:pt x="21005" y="336532"/>
                    <a:pt x="38933" y="317349"/>
                    <a:pt x="66895" y="319206"/>
                  </a:cubicBezTo>
                  <a:cubicBezTo>
                    <a:pt x="74872" y="319741"/>
                    <a:pt x="80491" y="314841"/>
                    <a:pt x="83368" y="307332"/>
                  </a:cubicBezTo>
                  <a:cubicBezTo>
                    <a:pt x="86294" y="299739"/>
                    <a:pt x="84288" y="293100"/>
                    <a:pt x="78953" y="287314"/>
                  </a:cubicBezTo>
                  <a:cubicBezTo>
                    <a:pt x="65992" y="273216"/>
                    <a:pt x="50121" y="263800"/>
                    <a:pt x="31892" y="258198"/>
                  </a:cubicBezTo>
                  <a:cubicBezTo>
                    <a:pt x="28965" y="257295"/>
                    <a:pt x="26072" y="256274"/>
                    <a:pt x="23196" y="255238"/>
                  </a:cubicBezTo>
                  <a:cubicBezTo>
                    <a:pt x="22761" y="255087"/>
                    <a:pt x="22493" y="254485"/>
                    <a:pt x="21089" y="252896"/>
                  </a:cubicBezTo>
                  <a:cubicBezTo>
                    <a:pt x="31507" y="243498"/>
                    <a:pt x="41090" y="232828"/>
                    <a:pt x="52613" y="224968"/>
                  </a:cubicBezTo>
                  <a:cubicBezTo>
                    <a:pt x="68500" y="214131"/>
                    <a:pt x="86345" y="214097"/>
                    <a:pt x="103503" y="222860"/>
                  </a:cubicBezTo>
                  <a:cubicBezTo>
                    <a:pt x="110594" y="226473"/>
                    <a:pt x="114792" y="224650"/>
                    <a:pt x="119006" y="218847"/>
                  </a:cubicBezTo>
                  <a:cubicBezTo>
                    <a:pt x="131164" y="202140"/>
                    <a:pt x="129943" y="180633"/>
                    <a:pt x="115661" y="164260"/>
                  </a:cubicBezTo>
                  <a:cubicBezTo>
                    <a:pt x="98202" y="144209"/>
                    <a:pt x="95308" y="126348"/>
                    <a:pt x="106095" y="100677"/>
                  </a:cubicBezTo>
                  <a:cubicBezTo>
                    <a:pt x="129207" y="106530"/>
                    <a:pt x="154811" y="105326"/>
                    <a:pt x="173057" y="125545"/>
                  </a:cubicBezTo>
                  <a:cubicBezTo>
                    <a:pt x="178860" y="131984"/>
                    <a:pt x="186302" y="133656"/>
                    <a:pt x="194397" y="130244"/>
                  </a:cubicBezTo>
                  <a:cubicBezTo>
                    <a:pt x="202190" y="126967"/>
                    <a:pt x="205501" y="120578"/>
                    <a:pt x="205769" y="112333"/>
                  </a:cubicBezTo>
                  <a:cubicBezTo>
                    <a:pt x="206337" y="95576"/>
                    <a:pt x="203009" y="79672"/>
                    <a:pt x="195634" y="64604"/>
                  </a:cubicBezTo>
                  <a:cubicBezTo>
                    <a:pt x="193226" y="59654"/>
                    <a:pt x="190918" y="54653"/>
                    <a:pt x="187991" y="48465"/>
                  </a:cubicBezTo>
                  <a:close/>
                  <a:moveTo>
                    <a:pt x="386084" y="429382"/>
                  </a:moveTo>
                  <a:cubicBezTo>
                    <a:pt x="386101" y="429382"/>
                    <a:pt x="386117" y="429382"/>
                    <a:pt x="386134" y="429382"/>
                  </a:cubicBezTo>
                  <a:cubicBezTo>
                    <a:pt x="386134" y="381435"/>
                    <a:pt x="386285" y="333488"/>
                    <a:pt x="386050" y="285558"/>
                  </a:cubicBezTo>
                  <a:cubicBezTo>
                    <a:pt x="385967" y="268683"/>
                    <a:pt x="374227" y="255037"/>
                    <a:pt x="358557" y="252344"/>
                  </a:cubicBezTo>
                  <a:cubicBezTo>
                    <a:pt x="342401" y="249585"/>
                    <a:pt x="326848" y="257980"/>
                    <a:pt x="321062" y="273583"/>
                  </a:cubicBezTo>
                  <a:cubicBezTo>
                    <a:pt x="319089" y="278885"/>
                    <a:pt x="318737" y="285023"/>
                    <a:pt x="318737" y="290775"/>
                  </a:cubicBezTo>
                  <a:cubicBezTo>
                    <a:pt x="318604" y="384161"/>
                    <a:pt x="318604" y="477529"/>
                    <a:pt x="318754" y="570915"/>
                  </a:cubicBezTo>
                  <a:cubicBezTo>
                    <a:pt x="318771" y="576634"/>
                    <a:pt x="317266" y="580681"/>
                    <a:pt x="313035" y="584762"/>
                  </a:cubicBezTo>
                  <a:cubicBezTo>
                    <a:pt x="301194" y="596151"/>
                    <a:pt x="295475" y="610550"/>
                    <a:pt x="296060" y="626906"/>
                  </a:cubicBezTo>
                  <a:cubicBezTo>
                    <a:pt x="296980" y="652460"/>
                    <a:pt x="315008" y="673866"/>
                    <a:pt x="339692" y="679719"/>
                  </a:cubicBezTo>
                  <a:cubicBezTo>
                    <a:pt x="363942" y="685456"/>
                    <a:pt x="389512" y="674117"/>
                    <a:pt x="401670" y="652209"/>
                  </a:cubicBezTo>
                  <a:cubicBezTo>
                    <a:pt x="414012" y="629983"/>
                    <a:pt x="410149" y="602723"/>
                    <a:pt x="391619" y="584578"/>
                  </a:cubicBezTo>
                  <a:cubicBezTo>
                    <a:pt x="387706" y="580732"/>
                    <a:pt x="385983" y="577019"/>
                    <a:pt x="386000" y="571550"/>
                  </a:cubicBezTo>
                  <a:cubicBezTo>
                    <a:pt x="386167" y="524155"/>
                    <a:pt x="386084" y="476760"/>
                    <a:pt x="386084" y="429382"/>
                  </a:cubicBezTo>
                  <a:close/>
                </a:path>
              </a:pathLst>
            </a:custGeom>
            <a:grpFill/>
            <a:ln w="167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34" name="任意多边形: 形状 33">
              <a:extLst>
                <a:ext uri="{FF2B5EF4-FFF2-40B4-BE49-F238E27FC236}">
                  <a16:creationId xmlns:a16="http://schemas.microsoft.com/office/drawing/2014/main" id="{56CC537A-AE45-4ACE-A8A6-0520B33CB540}"/>
                </a:ext>
              </a:extLst>
            </p:cNvPr>
            <p:cNvSpPr/>
            <p:nvPr/>
          </p:nvSpPr>
          <p:spPr>
            <a:xfrm>
              <a:off x="2043485" y="3852023"/>
              <a:ext cx="90402" cy="135808"/>
            </a:xfrm>
            <a:custGeom>
              <a:avLst/>
              <a:gdLst>
                <a:gd name="connsiteX0" fmla="*/ 89444 w 90402"/>
                <a:gd name="connsiteY0" fmla="*/ 45000 h 135808"/>
                <a:gd name="connsiteX1" fmla="*/ 68238 w 90402"/>
                <a:gd name="connsiteY1" fmla="*/ 45000 h 135808"/>
                <a:gd name="connsiteX2" fmla="*/ 67736 w 90402"/>
                <a:gd name="connsiteY2" fmla="*/ 36119 h 135808"/>
                <a:gd name="connsiteX3" fmla="*/ 55144 w 90402"/>
                <a:gd name="connsiteY3" fmla="*/ 22791 h 135808"/>
                <a:gd name="connsiteX4" fmla="*/ 35108 w 90402"/>
                <a:gd name="connsiteY4" fmla="*/ 22724 h 135808"/>
                <a:gd name="connsiteX5" fmla="*/ 22883 w 90402"/>
                <a:gd name="connsiteY5" fmla="*/ 34614 h 135808"/>
                <a:gd name="connsiteX6" fmla="*/ 22900 w 90402"/>
                <a:gd name="connsiteY6" fmla="*/ 101426 h 135808"/>
                <a:gd name="connsiteX7" fmla="*/ 34573 w 90402"/>
                <a:gd name="connsiteY7" fmla="*/ 112915 h 135808"/>
                <a:gd name="connsiteX8" fmla="*/ 52953 w 90402"/>
                <a:gd name="connsiteY8" fmla="*/ 113032 h 135808"/>
                <a:gd name="connsiteX9" fmla="*/ 67770 w 90402"/>
                <a:gd name="connsiteY9" fmla="*/ 97796 h 135808"/>
                <a:gd name="connsiteX10" fmla="*/ 67770 w 90402"/>
                <a:gd name="connsiteY10" fmla="*/ 91274 h 135808"/>
                <a:gd name="connsiteX11" fmla="*/ 89260 w 90402"/>
                <a:gd name="connsiteY11" fmla="*/ 91274 h 135808"/>
                <a:gd name="connsiteX12" fmla="*/ 54575 w 90402"/>
                <a:gd name="connsiteY12" fmla="*/ 135692 h 135808"/>
                <a:gd name="connsiteX13" fmla="*/ 32868 w 90402"/>
                <a:gd name="connsiteY13" fmla="*/ 135609 h 135808"/>
                <a:gd name="connsiteX14" fmla="*/ 457 w 90402"/>
                <a:gd name="connsiteY14" fmla="*/ 103750 h 135808"/>
                <a:gd name="connsiteX15" fmla="*/ 574 w 90402"/>
                <a:gd name="connsiteY15" fmla="*/ 31102 h 135808"/>
                <a:gd name="connsiteX16" fmla="*/ 32985 w 90402"/>
                <a:gd name="connsiteY16" fmla="*/ 130 h 135808"/>
                <a:gd name="connsiteX17" fmla="*/ 53036 w 90402"/>
                <a:gd name="connsiteY17" fmla="*/ 63 h 135808"/>
                <a:gd name="connsiteX18" fmla="*/ 89444 w 90402"/>
                <a:gd name="connsiteY18" fmla="*/ 45000 h 135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402" h="135808">
                  <a:moveTo>
                    <a:pt x="89444" y="45000"/>
                  </a:moveTo>
                  <a:cubicBezTo>
                    <a:pt x="82487" y="45000"/>
                    <a:pt x="75881" y="45000"/>
                    <a:pt x="68238" y="45000"/>
                  </a:cubicBezTo>
                  <a:cubicBezTo>
                    <a:pt x="68054" y="41956"/>
                    <a:pt x="67870" y="39046"/>
                    <a:pt x="67736" y="36119"/>
                  </a:cubicBezTo>
                  <a:cubicBezTo>
                    <a:pt x="67318" y="27189"/>
                    <a:pt x="63806" y="23225"/>
                    <a:pt x="55144" y="22791"/>
                  </a:cubicBezTo>
                  <a:cubicBezTo>
                    <a:pt x="48471" y="22456"/>
                    <a:pt x="41781" y="22556"/>
                    <a:pt x="35108" y="22724"/>
                  </a:cubicBezTo>
                  <a:cubicBezTo>
                    <a:pt x="27499" y="22908"/>
                    <a:pt x="22950" y="26921"/>
                    <a:pt x="22883" y="34614"/>
                  </a:cubicBezTo>
                  <a:cubicBezTo>
                    <a:pt x="22699" y="56890"/>
                    <a:pt x="22699" y="79166"/>
                    <a:pt x="22900" y="101426"/>
                  </a:cubicBezTo>
                  <a:cubicBezTo>
                    <a:pt x="22967" y="108734"/>
                    <a:pt x="27332" y="112630"/>
                    <a:pt x="34573" y="112915"/>
                  </a:cubicBezTo>
                  <a:cubicBezTo>
                    <a:pt x="40694" y="113149"/>
                    <a:pt x="46815" y="113132"/>
                    <a:pt x="52953" y="113032"/>
                  </a:cubicBezTo>
                  <a:cubicBezTo>
                    <a:pt x="64358" y="112831"/>
                    <a:pt x="67553" y="109470"/>
                    <a:pt x="67770" y="97796"/>
                  </a:cubicBezTo>
                  <a:cubicBezTo>
                    <a:pt x="67803" y="95856"/>
                    <a:pt x="67770" y="93917"/>
                    <a:pt x="67770" y="91274"/>
                  </a:cubicBezTo>
                  <a:cubicBezTo>
                    <a:pt x="75179" y="91274"/>
                    <a:pt x="82219" y="91274"/>
                    <a:pt x="89260" y="91274"/>
                  </a:cubicBezTo>
                  <a:cubicBezTo>
                    <a:pt x="94829" y="115791"/>
                    <a:pt x="79527" y="135408"/>
                    <a:pt x="54575" y="135692"/>
                  </a:cubicBezTo>
                  <a:cubicBezTo>
                    <a:pt x="47334" y="135776"/>
                    <a:pt x="40092" y="135943"/>
                    <a:pt x="32868" y="135609"/>
                  </a:cubicBezTo>
                  <a:cubicBezTo>
                    <a:pt x="14923" y="134789"/>
                    <a:pt x="942" y="121678"/>
                    <a:pt x="457" y="103750"/>
                  </a:cubicBezTo>
                  <a:cubicBezTo>
                    <a:pt x="-179" y="79551"/>
                    <a:pt x="-162" y="55301"/>
                    <a:pt x="574" y="31102"/>
                  </a:cubicBezTo>
                  <a:cubicBezTo>
                    <a:pt x="1092" y="13927"/>
                    <a:pt x="15642" y="732"/>
                    <a:pt x="32985" y="130"/>
                  </a:cubicBezTo>
                  <a:cubicBezTo>
                    <a:pt x="39657" y="-104"/>
                    <a:pt x="46347" y="46"/>
                    <a:pt x="53036" y="63"/>
                  </a:cubicBezTo>
                  <a:cubicBezTo>
                    <a:pt x="79042" y="180"/>
                    <a:pt x="93675" y="17740"/>
                    <a:pt x="89444" y="45000"/>
                  </a:cubicBezTo>
                  <a:close/>
                </a:path>
              </a:pathLst>
            </a:custGeom>
            <a:grpFill/>
            <a:ln w="167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35" name="任意多边形: 形状 34">
              <a:extLst>
                <a:ext uri="{FF2B5EF4-FFF2-40B4-BE49-F238E27FC236}">
                  <a16:creationId xmlns:a16="http://schemas.microsoft.com/office/drawing/2014/main" id="{DD3F4EDA-2F23-4941-9E14-C8409D790B40}"/>
                </a:ext>
              </a:extLst>
            </p:cNvPr>
            <p:cNvSpPr/>
            <p:nvPr/>
          </p:nvSpPr>
          <p:spPr>
            <a:xfrm>
              <a:off x="1975842" y="3807049"/>
              <a:ext cx="67850" cy="67532"/>
            </a:xfrm>
            <a:custGeom>
              <a:avLst/>
              <a:gdLst>
                <a:gd name="connsiteX0" fmla="*/ 33951 w 67850"/>
                <a:gd name="connsiteY0" fmla="*/ 0 h 67532"/>
                <a:gd name="connsiteX1" fmla="*/ 67850 w 67850"/>
                <a:gd name="connsiteY1" fmla="*/ 33966 h 67532"/>
                <a:gd name="connsiteX2" fmla="*/ 33549 w 67850"/>
                <a:gd name="connsiteY2" fmla="*/ 67530 h 67532"/>
                <a:gd name="connsiteX3" fmla="*/ 1 w 67850"/>
                <a:gd name="connsiteY3" fmla="*/ 34016 h 67532"/>
                <a:gd name="connsiteX4" fmla="*/ 33951 w 67850"/>
                <a:gd name="connsiteY4" fmla="*/ 0 h 67532"/>
                <a:gd name="connsiteX5" fmla="*/ 34335 w 67850"/>
                <a:gd name="connsiteY5" fmla="*/ 22493 h 67532"/>
                <a:gd name="connsiteX6" fmla="*/ 22863 w 67850"/>
                <a:gd name="connsiteY6" fmla="*/ 33280 h 67532"/>
                <a:gd name="connsiteX7" fmla="*/ 33482 w 67850"/>
                <a:gd name="connsiteY7" fmla="*/ 44753 h 67532"/>
                <a:gd name="connsiteX8" fmla="*/ 44905 w 67850"/>
                <a:gd name="connsiteY8" fmla="*/ 34150 h 67532"/>
                <a:gd name="connsiteX9" fmla="*/ 34335 w 67850"/>
                <a:gd name="connsiteY9" fmla="*/ 22493 h 67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50" h="67532">
                  <a:moveTo>
                    <a:pt x="33951" y="0"/>
                  </a:moveTo>
                  <a:cubicBezTo>
                    <a:pt x="52832" y="0"/>
                    <a:pt x="67983" y="15185"/>
                    <a:pt x="67850" y="33966"/>
                  </a:cubicBezTo>
                  <a:cubicBezTo>
                    <a:pt x="67699" y="52730"/>
                    <a:pt x="52380" y="67731"/>
                    <a:pt x="33549" y="67530"/>
                  </a:cubicBezTo>
                  <a:cubicBezTo>
                    <a:pt x="15019" y="67330"/>
                    <a:pt x="152" y="52462"/>
                    <a:pt x="1" y="34016"/>
                  </a:cubicBezTo>
                  <a:cubicBezTo>
                    <a:pt x="-166" y="15403"/>
                    <a:pt x="15220" y="0"/>
                    <a:pt x="33951" y="0"/>
                  </a:cubicBezTo>
                  <a:close/>
                  <a:moveTo>
                    <a:pt x="34335" y="22493"/>
                  </a:moveTo>
                  <a:cubicBezTo>
                    <a:pt x="28565" y="22259"/>
                    <a:pt x="23097" y="27410"/>
                    <a:pt x="22863" y="33280"/>
                  </a:cubicBezTo>
                  <a:cubicBezTo>
                    <a:pt x="22612" y="39418"/>
                    <a:pt x="27311" y="44485"/>
                    <a:pt x="33482" y="44753"/>
                  </a:cubicBezTo>
                  <a:cubicBezTo>
                    <a:pt x="39703" y="45020"/>
                    <a:pt x="44687" y="40405"/>
                    <a:pt x="44905" y="34150"/>
                  </a:cubicBezTo>
                  <a:cubicBezTo>
                    <a:pt x="45105" y="28096"/>
                    <a:pt x="40255" y="22744"/>
                    <a:pt x="34335" y="22493"/>
                  </a:cubicBezTo>
                  <a:close/>
                </a:path>
              </a:pathLst>
            </a:custGeom>
            <a:grpFill/>
            <a:ln w="167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36" name="任意多边形: 形状 35">
              <a:extLst>
                <a:ext uri="{FF2B5EF4-FFF2-40B4-BE49-F238E27FC236}">
                  <a16:creationId xmlns:a16="http://schemas.microsoft.com/office/drawing/2014/main" id="{5561B2A1-A2DC-4895-AA20-BDC83BE31DB2}"/>
                </a:ext>
              </a:extLst>
            </p:cNvPr>
            <p:cNvSpPr/>
            <p:nvPr/>
          </p:nvSpPr>
          <p:spPr>
            <a:xfrm>
              <a:off x="1817884" y="3581228"/>
              <a:ext cx="67927" cy="361377"/>
            </a:xfrm>
            <a:custGeom>
              <a:avLst/>
              <a:gdLst>
                <a:gd name="connsiteX0" fmla="*/ 22630 w 67927"/>
                <a:gd name="connsiteY0" fmla="*/ 0 h 361377"/>
                <a:gd name="connsiteX1" fmla="*/ 45374 w 67927"/>
                <a:gd name="connsiteY1" fmla="*/ 0 h 361377"/>
                <a:gd name="connsiteX2" fmla="*/ 45374 w 67927"/>
                <a:gd name="connsiteY2" fmla="*/ 11105 h 361377"/>
                <a:gd name="connsiteX3" fmla="*/ 45358 w 67927"/>
                <a:gd name="connsiteY3" fmla="*/ 285959 h 361377"/>
                <a:gd name="connsiteX4" fmla="*/ 52214 w 67927"/>
                <a:gd name="connsiteY4" fmla="*/ 299372 h 361377"/>
                <a:gd name="connsiteX5" fmla="*/ 66430 w 67927"/>
                <a:gd name="connsiteY5" fmla="*/ 337100 h 361377"/>
                <a:gd name="connsiteX6" fmla="*/ 33083 w 67927"/>
                <a:gd name="connsiteY6" fmla="*/ 361366 h 361377"/>
                <a:gd name="connsiteX7" fmla="*/ 1174 w 67927"/>
                <a:gd name="connsiteY7" fmla="*/ 336197 h 361377"/>
                <a:gd name="connsiteX8" fmla="*/ 16643 w 67927"/>
                <a:gd name="connsiteY8" fmla="*/ 298920 h 361377"/>
                <a:gd name="connsiteX9" fmla="*/ 22697 w 67927"/>
                <a:gd name="connsiteY9" fmla="*/ 286762 h 361377"/>
                <a:gd name="connsiteX10" fmla="*/ 22630 w 67927"/>
                <a:gd name="connsiteY10" fmla="*/ 11071 h 361377"/>
                <a:gd name="connsiteX11" fmla="*/ 22630 w 67927"/>
                <a:gd name="connsiteY11" fmla="*/ 0 h 361377"/>
                <a:gd name="connsiteX12" fmla="*/ 45190 w 67927"/>
                <a:gd name="connsiteY12" fmla="*/ 327150 h 361377"/>
                <a:gd name="connsiteX13" fmla="*/ 33751 w 67927"/>
                <a:gd name="connsiteY13" fmla="*/ 316396 h 361377"/>
                <a:gd name="connsiteX14" fmla="*/ 22881 w 67927"/>
                <a:gd name="connsiteY14" fmla="*/ 327768 h 361377"/>
                <a:gd name="connsiteX15" fmla="*/ 34320 w 67927"/>
                <a:gd name="connsiteY15" fmla="*/ 338589 h 361377"/>
                <a:gd name="connsiteX16" fmla="*/ 45190 w 67927"/>
                <a:gd name="connsiteY16" fmla="*/ 327150 h 36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7" h="361377">
                  <a:moveTo>
                    <a:pt x="22630" y="0"/>
                  </a:moveTo>
                  <a:cubicBezTo>
                    <a:pt x="30607" y="0"/>
                    <a:pt x="37414" y="0"/>
                    <a:pt x="45374" y="0"/>
                  </a:cubicBezTo>
                  <a:cubicBezTo>
                    <a:pt x="45374" y="4047"/>
                    <a:pt x="45374" y="7576"/>
                    <a:pt x="45374" y="11105"/>
                  </a:cubicBezTo>
                  <a:cubicBezTo>
                    <a:pt x="45408" y="102717"/>
                    <a:pt x="45458" y="194346"/>
                    <a:pt x="45358" y="285959"/>
                  </a:cubicBezTo>
                  <a:cubicBezTo>
                    <a:pt x="45358" y="291929"/>
                    <a:pt x="46378" y="295910"/>
                    <a:pt x="52214" y="299372"/>
                  </a:cubicBezTo>
                  <a:cubicBezTo>
                    <a:pt x="65376" y="307148"/>
                    <a:pt x="70828" y="323102"/>
                    <a:pt x="66430" y="337100"/>
                  </a:cubicBezTo>
                  <a:cubicBezTo>
                    <a:pt x="61797" y="351884"/>
                    <a:pt x="48234" y="361751"/>
                    <a:pt x="33083" y="361366"/>
                  </a:cubicBezTo>
                  <a:cubicBezTo>
                    <a:pt x="18516" y="360998"/>
                    <a:pt x="5070" y="350396"/>
                    <a:pt x="1174" y="336197"/>
                  </a:cubicBezTo>
                  <a:cubicBezTo>
                    <a:pt x="-2723" y="322066"/>
                    <a:pt x="3247" y="306462"/>
                    <a:pt x="16643" y="298920"/>
                  </a:cubicBezTo>
                  <a:cubicBezTo>
                    <a:pt x="22179" y="295809"/>
                    <a:pt x="22714" y="292047"/>
                    <a:pt x="22697" y="286762"/>
                  </a:cubicBezTo>
                  <a:cubicBezTo>
                    <a:pt x="22613" y="194865"/>
                    <a:pt x="22630" y="102968"/>
                    <a:pt x="22630" y="11071"/>
                  </a:cubicBezTo>
                  <a:cubicBezTo>
                    <a:pt x="22630" y="7542"/>
                    <a:pt x="22630" y="4014"/>
                    <a:pt x="22630" y="0"/>
                  </a:cubicBezTo>
                  <a:close/>
                  <a:moveTo>
                    <a:pt x="45190" y="327150"/>
                  </a:moveTo>
                  <a:cubicBezTo>
                    <a:pt x="45040" y="321029"/>
                    <a:pt x="39906" y="316212"/>
                    <a:pt x="33751" y="316396"/>
                  </a:cubicBezTo>
                  <a:cubicBezTo>
                    <a:pt x="27564" y="316597"/>
                    <a:pt x="22747" y="321614"/>
                    <a:pt x="22881" y="327768"/>
                  </a:cubicBezTo>
                  <a:cubicBezTo>
                    <a:pt x="22998" y="333755"/>
                    <a:pt x="28300" y="338773"/>
                    <a:pt x="34320" y="338589"/>
                  </a:cubicBezTo>
                  <a:cubicBezTo>
                    <a:pt x="40307" y="338421"/>
                    <a:pt x="45341" y="333120"/>
                    <a:pt x="45190" y="327150"/>
                  </a:cubicBezTo>
                  <a:close/>
                </a:path>
              </a:pathLst>
            </a:custGeom>
            <a:grpFill/>
            <a:ln w="167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grpSp>
    </p:spTree>
    <p:extLst>
      <p:ext uri="{BB962C8B-B14F-4D97-AF65-F5344CB8AC3E}">
        <p14:creationId xmlns:p14="http://schemas.microsoft.com/office/powerpoint/2010/main" val="16075278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0" name="图片 109" descr="城市里有灯光&#10;&#10;描述已自动生成">
            <a:extLst>
              <a:ext uri="{FF2B5EF4-FFF2-40B4-BE49-F238E27FC236}">
                <a16:creationId xmlns:a16="http://schemas.microsoft.com/office/drawing/2014/main" id="{FED36A67-50DE-4B5E-9CEE-0726AE5E3C68}"/>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111" name="矩形 110">
            <a:extLst>
              <a:ext uri="{FF2B5EF4-FFF2-40B4-BE49-F238E27FC236}">
                <a16:creationId xmlns:a16="http://schemas.microsoft.com/office/drawing/2014/main" id="{5FF306F6-56F1-431E-A3D6-9F0E86E3BC77}"/>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pic>
        <p:nvPicPr>
          <p:cNvPr id="49" name="图片 48">
            <a:extLst>
              <a:ext uri="{FF2B5EF4-FFF2-40B4-BE49-F238E27FC236}">
                <a16:creationId xmlns:a16="http://schemas.microsoft.com/office/drawing/2014/main" id="{D726209D-D198-47E1-994B-AF1F8D488088}"/>
              </a:ext>
            </a:extLst>
          </p:cNvPr>
          <p:cNvPicPr>
            <a:picLocks noChangeAspect="1"/>
          </p:cNvPicPr>
          <p:nvPr/>
        </p:nvPicPr>
        <p:blipFill>
          <a:blip r:embed="rId4"/>
          <a:srcRect l="56395" b="56933"/>
          <a:stretch>
            <a:fillRect/>
          </a:stretch>
        </p:blipFill>
        <p:spPr>
          <a:xfrm>
            <a:off x="0" y="2565200"/>
            <a:ext cx="4346488" cy="4292801"/>
          </a:xfrm>
          <a:custGeom>
            <a:avLst/>
            <a:gdLst>
              <a:gd name="connsiteX0" fmla="*/ 0 w 4346488"/>
              <a:gd name="connsiteY0" fmla="*/ 0 h 4292801"/>
              <a:gd name="connsiteX1" fmla="*/ 4346488 w 4346488"/>
              <a:gd name="connsiteY1" fmla="*/ 0 h 4292801"/>
              <a:gd name="connsiteX2" fmla="*/ 4346488 w 4346488"/>
              <a:gd name="connsiteY2" fmla="*/ 4292801 h 4292801"/>
              <a:gd name="connsiteX3" fmla="*/ 0 w 4346488"/>
              <a:gd name="connsiteY3" fmla="*/ 4292801 h 4292801"/>
            </a:gdLst>
            <a:ahLst/>
            <a:cxnLst>
              <a:cxn ang="0">
                <a:pos x="connsiteX0" y="connsiteY0"/>
              </a:cxn>
              <a:cxn ang="0">
                <a:pos x="connsiteX1" y="connsiteY1"/>
              </a:cxn>
              <a:cxn ang="0">
                <a:pos x="connsiteX2" y="connsiteY2"/>
              </a:cxn>
              <a:cxn ang="0">
                <a:pos x="connsiteX3" y="connsiteY3"/>
              </a:cxn>
            </a:cxnLst>
            <a:rect l="l" t="t" r="r" b="b"/>
            <a:pathLst>
              <a:path w="4346488" h="4292801">
                <a:moveTo>
                  <a:pt x="0" y="0"/>
                </a:moveTo>
                <a:lnTo>
                  <a:pt x="4346488" y="0"/>
                </a:lnTo>
                <a:lnTo>
                  <a:pt x="4346488" y="4292801"/>
                </a:lnTo>
                <a:lnTo>
                  <a:pt x="0" y="4292801"/>
                </a:lnTo>
                <a:close/>
              </a:path>
            </a:pathLst>
          </a:custGeom>
        </p:spPr>
      </p:pic>
      <p:pic>
        <p:nvPicPr>
          <p:cNvPr id="51" name="图片 50">
            <a:extLst>
              <a:ext uri="{FF2B5EF4-FFF2-40B4-BE49-F238E27FC236}">
                <a16:creationId xmlns:a16="http://schemas.microsoft.com/office/drawing/2014/main" id="{839C1221-042E-4CBD-ABEC-57CAFDEACF45}"/>
              </a:ext>
            </a:extLst>
          </p:cNvPr>
          <p:cNvPicPr>
            <a:picLocks noChangeAspect="1"/>
          </p:cNvPicPr>
          <p:nvPr/>
        </p:nvPicPr>
        <p:blipFill>
          <a:blip r:embed="rId5"/>
          <a:srcRect t="36721" r="48277"/>
          <a:stretch>
            <a:fillRect/>
          </a:stretch>
        </p:blipFill>
        <p:spPr>
          <a:xfrm>
            <a:off x="8802222" y="1"/>
            <a:ext cx="3389778" cy="4147167"/>
          </a:xfrm>
          <a:custGeom>
            <a:avLst/>
            <a:gdLst>
              <a:gd name="connsiteX0" fmla="*/ 0 w 3389778"/>
              <a:gd name="connsiteY0" fmla="*/ 0 h 4147167"/>
              <a:gd name="connsiteX1" fmla="*/ 3389778 w 3389778"/>
              <a:gd name="connsiteY1" fmla="*/ 0 h 4147167"/>
              <a:gd name="connsiteX2" fmla="*/ 3389778 w 3389778"/>
              <a:gd name="connsiteY2" fmla="*/ 4147167 h 4147167"/>
              <a:gd name="connsiteX3" fmla="*/ 0 w 3389778"/>
              <a:gd name="connsiteY3" fmla="*/ 4147167 h 4147167"/>
            </a:gdLst>
            <a:ahLst/>
            <a:cxnLst>
              <a:cxn ang="0">
                <a:pos x="connsiteX0" y="connsiteY0"/>
              </a:cxn>
              <a:cxn ang="0">
                <a:pos x="connsiteX1" y="connsiteY1"/>
              </a:cxn>
              <a:cxn ang="0">
                <a:pos x="connsiteX2" y="connsiteY2"/>
              </a:cxn>
              <a:cxn ang="0">
                <a:pos x="connsiteX3" y="connsiteY3"/>
              </a:cxn>
            </a:cxnLst>
            <a:rect l="l" t="t" r="r" b="b"/>
            <a:pathLst>
              <a:path w="3389778" h="4147167">
                <a:moveTo>
                  <a:pt x="0" y="0"/>
                </a:moveTo>
                <a:lnTo>
                  <a:pt x="3389778" y="0"/>
                </a:lnTo>
                <a:lnTo>
                  <a:pt x="3389778" y="4147167"/>
                </a:lnTo>
                <a:lnTo>
                  <a:pt x="0" y="4147167"/>
                </a:lnTo>
                <a:close/>
              </a:path>
            </a:pathLst>
          </a:custGeom>
        </p:spPr>
      </p:pic>
      <p:pic>
        <p:nvPicPr>
          <p:cNvPr id="65" name="图片 64">
            <a:extLst>
              <a:ext uri="{FF2B5EF4-FFF2-40B4-BE49-F238E27FC236}">
                <a16:creationId xmlns:a16="http://schemas.microsoft.com/office/drawing/2014/main" id="{90CEEAE0-0A4D-491B-9D27-5942C1FB078B}"/>
              </a:ext>
            </a:extLst>
          </p:cNvPr>
          <p:cNvPicPr>
            <a:picLocks noChangeAspect="1"/>
          </p:cNvPicPr>
          <p:nvPr/>
        </p:nvPicPr>
        <p:blipFill>
          <a:blip r:embed="rId6"/>
          <a:srcRect b="45139"/>
          <a:stretch>
            <a:fillRect/>
          </a:stretch>
        </p:blipFill>
        <p:spPr>
          <a:xfrm>
            <a:off x="4167774" y="3864569"/>
            <a:ext cx="5456393" cy="2993431"/>
          </a:xfrm>
          <a:custGeom>
            <a:avLst/>
            <a:gdLst>
              <a:gd name="connsiteX0" fmla="*/ 0 w 5456393"/>
              <a:gd name="connsiteY0" fmla="*/ 0 h 2993431"/>
              <a:gd name="connsiteX1" fmla="*/ 5456393 w 5456393"/>
              <a:gd name="connsiteY1" fmla="*/ 0 h 2993431"/>
              <a:gd name="connsiteX2" fmla="*/ 5456393 w 5456393"/>
              <a:gd name="connsiteY2" fmla="*/ 2993431 h 2993431"/>
              <a:gd name="connsiteX3" fmla="*/ 0 w 5456393"/>
              <a:gd name="connsiteY3" fmla="*/ 2993431 h 2993431"/>
            </a:gdLst>
            <a:ahLst/>
            <a:cxnLst>
              <a:cxn ang="0">
                <a:pos x="connsiteX0" y="connsiteY0"/>
              </a:cxn>
              <a:cxn ang="0">
                <a:pos x="connsiteX1" y="connsiteY1"/>
              </a:cxn>
              <a:cxn ang="0">
                <a:pos x="connsiteX2" y="connsiteY2"/>
              </a:cxn>
              <a:cxn ang="0">
                <a:pos x="connsiteX3" y="connsiteY3"/>
              </a:cxn>
            </a:cxnLst>
            <a:rect l="l" t="t" r="r" b="b"/>
            <a:pathLst>
              <a:path w="5456393" h="2993431">
                <a:moveTo>
                  <a:pt x="0" y="0"/>
                </a:moveTo>
                <a:lnTo>
                  <a:pt x="5456393" y="0"/>
                </a:lnTo>
                <a:lnTo>
                  <a:pt x="5456393" y="2993431"/>
                </a:lnTo>
                <a:lnTo>
                  <a:pt x="0" y="2993431"/>
                </a:lnTo>
                <a:close/>
              </a:path>
            </a:pathLst>
          </a:custGeom>
        </p:spPr>
      </p:pic>
      <p:sp>
        <p:nvSpPr>
          <p:cNvPr id="112" name="文本框 111">
            <a:extLst>
              <a:ext uri="{FF2B5EF4-FFF2-40B4-BE49-F238E27FC236}">
                <a16:creationId xmlns:a16="http://schemas.microsoft.com/office/drawing/2014/main" id="{8EBC60FC-7129-4B2D-862B-CD6322B4C33D}"/>
              </a:ext>
            </a:extLst>
          </p:cNvPr>
          <p:cNvSpPr txBox="1"/>
          <p:nvPr/>
        </p:nvSpPr>
        <p:spPr>
          <a:xfrm>
            <a:off x="593501" y="493444"/>
            <a:ext cx="2646878"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化工生产特点</a:t>
            </a:r>
          </a:p>
        </p:txBody>
      </p:sp>
      <p:grpSp>
        <p:nvGrpSpPr>
          <p:cNvPr id="66" name="组合 65">
            <a:extLst>
              <a:ext uri="{FF2B5EF4-FFF2-40B4-BE49-F238E27FC236}">
                <a16:creationId xmlns:a16="http://schemas.microsoft.com/office/drawing/2014/main" id="{D6B1C54B-D03C-4A8F-B959-1F9E411E02F7}"/>
              </a:ext>
            </a:extLst>
          </p:cNvPr>
          <p:cNvGrpSpPr/>
          <p:nvPr/>
        </p:nvGrpSpPr>
        <p:grpSpPr>
          <a:xfrm>
            <a:off x="732133" y="1769330"/>
            <a:ext cx="10727735" cy="3467992"/>
            <a:chOff x="732133" y="1769330"/>
            <a:chExt cx="10727735" cy="3467992"/>
          </a:xfrm>
          <a:gradFill>
            <a:gsLst>
              <a:gs pos="0">
                <a:srgbClr val="2E3FF7"/>
              </a:gs>
              <a:gs pos="100000">
                <a:srgbClr val="00DC8E"/>
              </a:gs>
            </a:gsLst>
            <a:lin ang="0" scaled="1"/>
          </a:gradFill>
        </p:grpSpPr>
        <p:sp>
          <p:nvSpPr>
            <p:cNvPr id="45" name="图形 42">
              <a:extLst>
                <a:ext uri="{FF2B5EF4-FFF2-40B4-BE49-F238E27FC236}">
                  <a16:creationId xmlns:a16="http://schemas.microsoft.com/office/drawing/2014/main" id="{91D5FD7B-A37C-4BC2-98AD-22C6F8A9EF91}"/>
                </a:ext>
              </a:extLst>
            </p:cNvPr>
            <p:cNvSpPr/>
            <p:nvPr/>
          </p:nvSpPr>
          <p:spPr>
            <a:xfrm>
              <a:off x="732133" y="295775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46" name="图形 42">
              <a:extLst>
                <a:ext uri="{FF2B5EF4-FFF2-40B4-BE49-F238E27FC236}">
                  <a16:creationId xmlns:a16="http://schemas.microsoft.com/office/drawing/2014/main" id="{1D797C54-09B2-4901-AA6C-8DABA917FD50}"/>
                </a:ext>
              </a:extLst>
            </p:cNvPr>
            <p:cNvSpPr/>
            <p:nvPr/>
          </p:nvSpPr>
          <p:spPr>
            <a:xfrm>
              <a:off x="4816157" y="295775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47" name="图形 42">
              <a:extLst>
                <a:ext uri="{FF2B5EF4-FFF2-40B4-BE49-F238E27FC236}">
                  <a16:creationId xmlns:a16="http://schemas.microsoft.com/office/drawing/2014/main" id="{2CBA7F96-4CA7-48C7-9BBD-1F5381E432D6}"/>
                </a:ext>
              </a:extLst>
            </p:cNvPr>
            <p:cNvSpPr/>
            <p:nvPr/>
          </p:nvSpPr>
          <p:spPr>
            <a:xfrm>
              <a:off x="2774145" y="176933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56" name="图形 42">
              <a:extLst>
                <a:ext uri="{FF2B5EF4-FFF2-40B4-BE49-F238E27FC236}">
                  <a16:creationId xmlns:a16="http://schemas.microsoft.com/office/drawing/2014/main" id="{94AAFD1A-6117-4290-B43F-373C1453105B}"/>
                </a:ext>
              </a:extLst>
            </p:cNvPr>
            <p:cNvSpPr/>
            <p:nvPr/>
          </p:nvSpPr>
          <p:spPr>
            <a:xfrm>
              <a:off x="6858169" y="176933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58" name="图形 42">
              <a:extLst>
                <a:ext uri="{FF2B5EF4-FFF2-40B4-BE49-F238E27FC236}">
                  <a16:creationId xmlns:a16="http://schemas.microsoft.com/office/drawing/2014/main" id="{E1CCA6CF-2E4A-443C-A96E-84AD5A611F65}"/>
                </a:ext>
              </a:extLst>
            </p:cNvPr>
            <p:cNvSpPr/>
            <p:nvPr/>
          </p:nvSpPr>
          <p:spPr>
            <a:xfrm>
              <a:off x="8900181" y="295775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grpSp>
      <p:sp>
        <p:nvSpPr>
          <p:cNvPr id="48" name="图形 42">
            <a:extLst>
              <a:ext uri="{FF2B5EF4-FFF2-40B4-BE49-F238E27FC236}">
                <a16:creationId xmlns:a16="http://schemas.microsoft.com/office/drawing/2014/main" id="{755A75B3-5032-48F1-AA58-4C04C0EA5314}"/>
              </a:ext>
            </a:extLst>
          </p:cNvPr>
          <p:cNvSpPr/>
          <p:nvPr/>
        </p:nvSpPr>
        <p:spPr>
          <a:xfrm>
            <a:off x="2774145" y="414617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53" name="图形 42">
            <a:extLst>
              <a:ext uri="{FF2B5EF4-FFF2-40B4-BE49-F238E27FC236}">
                <a16:creationId xmlns:a16="http://schemas.microsoft.com/office/drawing/2014/main" id="{19DE27FC-5AEF-4DD6-8E2A-C47BAD4CB569}"/>
              </a:ext>
            </a:extLst>
          </p:cNvPr>
          <p:cNvSpPr/>
          <p:nvPr/>
        </p:nvSpPr>
        <p:spPr>
          <a:xfrm>
            <a:off x="4816157" y="58091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54" name="图形 42">
            <a:extLst>
              <a:ext uri="{FF2B5EF4-FFF2-40B4-BE49-F238E27FC236}">
                <a16:creationId xmlns:a16="http://schemas.microsoft.com/office/drawing/2014/main" id="{75A07108-AA90-4BA7-B053-5CC9FD44C776}"/>
              </a:ext>
            </a:extLst>
          </p:cNvPr>
          <p:cNvSpPr/>
          <p:nvPr/>
        </p:nvSpPr>
        <p:spPr>
          <a:xfrm>
            <a:off x="4816157" y="533459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55" name="图形 42">
            <a:extLst>
              <a:ext uri="{FF2B5EF4-FFF2-40B4-BE49-F238E27FC236}">
                <a16:creationId xmlns:a16="http://schemas.microsoft.com/office/drawing/2014/main" id="{0F1E5368-F5CB-4E4D-B955-BE49CA0E2F7B}"/>
              </a:ext>
            </a:extLst>
          </p:cNvPr>
          <p:cNvSpPr/>
          <p:nvPr/>
        </p:nvSpPr>
        <p:spPr>
          <a:xfrm>
            <a:off x="732133" y="533459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57" name="图形 42">
            <a:extLst>
              <a:ext uri="{FF2B5EF4-FFF2-40B4-BE49-F238E27FC236}">
                <a16:creationId xmlns:a16="http://schemas.microsoft.com/office/drawing/2014/main" id="{75BAB1D1-6811-4172-9018-47AA93AE2D2B}"/>
              </a:ext>
            </a:extLst>
          </p:cNvPr>
          <p:cNvSpPr/>
          <p:nvPr/>
        </p:nvSpPr>
        <p:spPr>
          <a:xfrm>
            <a:off x="6858169" y="414617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59" name="图形 42">
            <a:extLst>
              <a:ext uri="{FF2B5EF4-FFF2-40B4-BE49-F238E27FC236}">
                <a16:creationId xmlns:a16="http://schemas.microsoft.com/office/drawing/2014/main" id="{F3B8F434-E491-4BE5-82C9-F838936EFF64}"/>
              </a:ext>
            </a:extLst>
          </p:cNvPr>
          <p:cNvSpPr/>
          <p:nvPr/>
        </p:nvSpPr>
        <p:spPr>
          <a:xfrm>
            <a:off x="8900181" y="58091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60" name="图形 42">
            <a:extLst>
              <a:ext uri="{FF2B5EF4-FFF2-40B4-BE49-F238E27FC236}">
                <a16:creationId xmlns:a16="http://schemas.microsoft.com/office/drawing/2014/main" id="{75D76D5C-A40F-4929-8278-83381533FCC3}"/>
              </a:ext>
            </a:extLst>
          </p:cNvPr>
          <p:cNvSpPr/>
          <p:nvPr/>
        </p:nvSpPr>
        <p:spPr>
          <a:xfrm>
            <a:off x="8900181" y="533459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noFill/>
          <a:ln w="15875" cap="flat">
            <a:solidFill>
              <a:srgbClr val="00DC8E"/>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61" name="图形 42">
            <a:extLst>
              <a:ext uri="{FF2B5EF4-FFF2-40B4-BE49-F238E27FC236}">
                <a16:creationId xmlns:a16="http://schemas.microsoft.com/office/drawing/2014/main" id="{5EBC0AF8-DABD-4A1F-BB41-E3EFF903E63B}"/>
              </a:ext>
            </a:extLst>
          </p:cNvPr>
          <p:cNvSpPr/>
          <p:nvPr/>
        </p:nvSpPr>
        <p:spPr>
          <a:xfrm>
            <a:off x="10942193" y="176933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62" name="图形 42">
            <a:extLst>
              <a:ext uri="{FF2B5EF4-FFF2-40B4-BE49-F238E27FC236}">
                <a16:creationId xmlns:a16="http://schemas.microsoft.com/office/drawing/2014/main" id="{02E362A9-3ED3-470D-A26F-2E0C10F1590E}"/>
              </a:ext>
            </a:extLst>
          </p:cNvPr>
          <p:cNvSpPr/>
          <p:nvPr/>
        </p:nvSpPr>
        <p:spPr>
          <a:xfrm>
            <a:off x="10942193" y="414617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63" name="图形 42">
            <a:extLst>
              <a:ext uri="{FF2B5EF4-FFF2-40B4-BE49-F238E27FC236}">
                <a16:creationId xmlns:a16="http://schemas.microsoft.com/office/drawing/2014/main" id="{7577AD6E-774B-4539-972C-611CA3454312}"/>
              </a:ext>
            </a:extLst>
          </p:cNvPr>
          <p:cNvSpPr/>
          <p:nvPr/>
        </p:nvSpPr>
        <p:spPr>
          <a:xfrm>
            <a:off x="-1309879" y="176933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noFill/>
          <a:ln w="15875" cap="flat">
            <a:solidFill>
              <a:srgbClr val="2E3FF7"/>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64" name="图形 42">
            <a:extLst>
              <a:ext uri="{FF2B5EF4-FFF2-40B4-BE49-F238E27FC236}">
                <a16:creationId xmlns:a16="http://schemas.microsoft.com/office/drawing/2014/main" id="{7451538B-81FC-4138-8A7E-E4CA74300D26}"/>
              </a:ext>
            </a:extLst>
          </p:cNvPr>
          <p:cNvSpPr/>
          <p:nvPr/>
        </p:nvSpPr>
        <p:spPr>
          <a:xfrm>
            <a:off x="-1309879" y="414617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77" name="图形 42">
            <a:extLst>
              <a:ext uri="{FF2B5EF4-FFF2-40B4-BE49-F238E27FC236}">
                <a16:creationId xmlns:a16="http://schemas.microsoft.com/office/drawing/2014/main" id="{B31A64D2-5F1B-45E1-A074-8EA0EFEBAED6}"/>
              </a:ext>
            </a:extLst>
          </p:cNvPr>
          <p:cNvSpPr/>
          <p:nvPr/>
        </p:nvSpPr>
        <p:spPr>
          <a:xfrm>
            <a:off x="10942193" y="-60751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83" name="图形 42">
            <a:extLst>
              <a:ext uri="{FF2B5EF4-FFF2-40B4-BE49-F238E27FC236}">
                <a16:creationId xmlns:a16="http://schemas.microsoft.com/office/drawing/2014/main" id="{594C6F97-F969-4562-845A-E23F1F5A8477}"/>
              </a:ext>
            </a:extLst>
          </p:cNvPr>
          <p:cNvSpPr/>
          <p:nvPr/>
        </p:nvSpPr>
        <p:spPr>
          <a:xfrm>
            <a:off x="6858169" y="-60751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noFill/>
          <a:ln w="15875" cap="flat">
            <a:solidFill>
              <a:srgbClr val="23AADF"/>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84" name="图形 42">
            <a:extLst>
              <a:ext uri="{FF2B5EF4-FFF2-40B4-BE49-F238E27FC236}">
                <a16:creationId xmlns:a16="http://schemas.microsoft.com/office/drawing/2014/main" id="{614087BE-45CC-48AA-89E0-D71E9C97FC43}"/>
              </a:ext>
            </a:extLst>
          </p:cNvPr>
          <p:cNvSpPr/>
          <p:nvPr/>
        </p:nvSpPr>
        <p:spPr>
          <a:xfrm>
            <a:off x="8900181" y="-179593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85" name="图形 42">
            <a:extLst>
              <a:ext uri="{FF2B5EF4-FFF2-40B4-BE49-F238E27FC236}">
                <a16:creationId xmlns:a16="http://schemas.microsoft.com/office/drawing/2014/main" id="{4B078FCA-61E9-4215-BEB7-5C71B521E64A}"/>
              </a:ext>
            </a:extLst>
          </p:cNvPr>
          <p:cNvSpPr/>
          <p:nvPr/>
        </p:nvSpPr>
        <p:spPr>
          <a:xfrm>
            <a:off x="2774145" y="652301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noFill/>
          <a:ln w="15875" cap="flat">
            <a:solidFill>
              <a:srgbClr val="23AADF"/>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86" name="图形 42">
            <a:extLst>
              <a:ext uri="{FF2B5EF4-FFF2-40B4-BE49-F238E27FC236}">
                <a16:creationId xmlns:a16="http://schemas.microsoft.com/office/drawing/2014/main" id="{5B35AD9C-7876-4A44-962D-A29AB5015C75}"/>
              </a:ext>
            </a:extLst>
          </p:cNvPr>
          <p:cNvSpPr/>
          <p:nvPr/>
        </p:nvSpPr>
        <p:spPr>
          <a:xfrm>
            <a:off x="6858169" y="652301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87" name="图形 42">
            <a:extLst>
              <a:ext uri="{FF2B5EF4-FFF2-40B4-BE49-F238E27FC236}">
                <a16:creationId xmlns:a16="http://schemas.microsoft.com/office/drawing/2014/main" id="{CF3FB801-EA70-409A-8491-843D3B3B6438}"/>
              </a:ext>
            </a:extLst>
          </p:cNvPr>
          <p:cNvSpPr/>
          <p:nvPr/>
        </p:nvSpPr>
        <p:spPr>
          <a:xfrm>
            <a:off x="-1309879" y="6523010"/>
            <a:ext cx="2559687" cy="2279572"/>
          </a:xfrm>
          <a:custGeom>
            <a:avLst/>
            <a:gdLst>
              <a:gd name="connsiteX0" fmla="*/ 2021014 w 2869692"/>
              <a:gd name="connsiteY0" fmla="*/ 0 h 2555652"/>
              <a:gd name="connsiteX1" fmla="*/ 848678 w 2869692"/>
              <a:gd name="connsiteY1" fmla="*/ 0 h 2555652"/>
              <a:gd name="connsiteX2" fmla="*/ 621316 w 2869692"/>
              <a:gd name="connsiteY2" fmla="*/ 131255 h 2555652"/>
              <a:gd name="connsiteX3" fmla="*/ 35147 w 2869692"/>
              <a:gd name="connsiteY3" fmla="*/ 1146524 h 2555652"/>
              <a:gd name="connsiteX4" fmla="*/ 35147 w 2869692"/>
              <a:gd name="connsiteY4" fmla="*/ 1409129 h 2555652"/>
              <a:gd name="connsiteX5" fmla="*/ 621316 w 2869692"/>
              <a:gd name="connsiteY5" fmla="*/ 2424398 h 2555652"/>
              <a:gd name="connsiteX6" fmla="*/ 848678 w 2869692"/>
              <a:gd name="connsiteY6" fmla="*/ 2555653 h 2555652"/>
              <a:gd name="connsiteX7" fmla="*/ 2021014 w 2869692"/>
              <a:gd name="connsiteY7" fmla="*/ 2555653 h 2555652"/>
              <a:gd name="connsiteX8" fmla="*/ 2248376 w 2869692"/>
              <a:gd name="connsiteY8" fmla="*/ 2424398 h 2555652"/>
              <a:gd name="connsiteX9" fmla="*/ 2834545 w 2869692"/>
              <a:gd name="connsiteY9" fmla="*/ 1409129 h 2555652"/>
              <a:gd name="connsiteX10" fmla="*/ 2834545 w 2869692"/>
              <a:gd name="connsiteY10" fmla="*/ 1146524 h 2555652"/>
              <a:gd name="connsiteX11" fmla="*/ 2248376 w 2869692"/>
              <a:gd name="connsiteY11" fmla="*/ 131255 h 2555652"/>
              <a:gd name="connsiteX12" fmla="*/ 2021014 w 2869692"/>
              <a:gd name="connsiteY12" fmla="*/ 0 h 255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9692" h="2555652">
                <a:moveTo>
                  <a:pt x="2021014" y="0"/>
                </a:moveTo>
                <a:lnTo>
                  <a:pt x="848678" y="0"/>
                </a:lnTo>
                <a:cubicBezTo>
                  <a:pt x="754856" y="0"/>
                  <a:pt x="668179" y="50006"/>
                  <a:pt x="621316" y="131255"/>
                </a:cubicBezTo>
                <a:lnTo>
                  <a:pt x="35147" y="1146524"/>
                </a:lnTo>
                <a:cubicBezTo>
                  <a:pt x="-11716" y="1227773"/>
                  <a:pt x="-11716" y="1327880"/>
                  <a:pt x="35147" y="1409129"/>
                </a:cubicBezTo>
                <a:lnTo>
                  <a:pt x="621316" y="2424398"/>
                </a:lnTo>
                <a:cubicBezTo>
                  <a:pt x="668179" y="2505647"/>
                  <a:pt x="754856" y="2555653"/>
                  <a:pt x="848678" y="2555653"/>
                </a:cubicBezTo>
                <a:lnTo>
                  <a:pt x="2021014" y="2555653"/>
                </a:lnTo>
                <a:cubicBezTo>
                  <a:pt x="2114836" y="2555653"/>
                  <a:pt x="2201513" y="2505647"/>
                  <a:pt x="2248376" y="2424398"/>
                </a:cubicBezTo>
                <a:lnTo>
                  <a:pt x="2834545" y="1409129"/>
                </a:lnTo>
                <a:cubicBezTo>
                  <a:pt x="2881408" y="1327880"/>
                  <a:pt x="2881408" y="1227773"/>
                  <a:pt x="2834545" y="1146524"/>
                </a:cubicBezTo>
                <a:lnTo>
                  <a:pt x="2248376" y="131255"/>
                </a:lnTo>
                <a:cubicBezTo>
                  <a:pt x="2201513" y="50006"/>
                  <a:pt x="2114836" y="0"/>
                  <a:pt x="2021014"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96" name="文本框 95">
            <a:extLst>
              <a:ext uri="{FF2B5EF4-FFF2-40B4-BE49-F238E27FC236}">
                <a16:creationId xmlns:a16="http://schemas.microsoft.com/office/drawing/2014/main" id="{2BE1AEC6-D447-49E4-A3E6-FF00B7A04F9A}"/>
              </a:ext>
            </a:extLst>
          </p:cNvPr>
          <p:cNvSpPr txBox="1"/>
          <p:nvPr/>
        </p:nvSpPr>
        <p:spPr>
          <a:xfrm>
            <a:off x="5695891" y="4360060"/>
            <a:ext cx="800219"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white"/>
                </a:solidFill>
                <a:effectLst/>
                <a:uLnTx/>
                <a:uFillTx/>
                <a:latin typeface="HarmonyOS Sans SC Bold"/>
                <a:ea typeface="HarmonyOS Sans SC Bold"/>
                <a:cs typeface="+mn-cs"/>
              </a:rPr>
              <a:t>深冷</a:t>
            </a:r>
          </a:p>
        </p:txBody>
      </p:sp>
      <p:sp>
        <p:nvSpPr>
          <p:cNvPr id="97" name="文本框 96">
            <a:extLst>
              <a:ext uri="{FF2B5EF4-FFF2-40B4-BE49-F238E27FC236}">
                <a16:creationId xmlns:a16="http://schemas.microsoft.com/office/drawing/2014/main" id="{33EC9C09-DFDF-4616-8E79-0D4B9087AB70}"/>
              </a:ext>
            </a:extLst>
          </p:cNvPr>
          <p:cNvSpPr txBox="1"/>
          <p:nvPr/>
        </p:nvSpPr>
        <p:spPr>
          <a:xfrm>
            <a:off x="7430126" y="3155577"/>
            <a:ext cx="1415772"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white"/>
                </a:solidFill>
                <a:effectLst/>
                <a:uLnTx/>
                <a:uFillTx/>
                <a:latin typeface="HarmonyOS Sans SC Bold"/>
                <a:ea typeface="HarmonyOS Sans SC Bold"/>
                <a:cs typeface="+mn-cs"/>
              </a:rPr>
              <a:t>易燃易爆</a:t>
            </a:r>
          </a:p>
        </p:txBody>
      </p:sp>
      <p:sp>
        <p:nvSpPr>
          <p:cNvPr id="98" name="文本框 97">
            <a:extLst>
              <a:ext uri="{FF2B5EF4-FFF2-40B4-BE49-F238E27FC236}">
                <a16:creationId xmlns:a16="http://schemas.microsoft.com/office/drawing/2014/main" id="{8E0D6B34-560F-450E-8E0D-54D5DEB7C5D5}"/>
              </a:ext>
            </a:extLst>
          </p:cNvPr>
          <p:cNvSpPr txBox="1"/>
          <p:nvPr/>
        </p:nvSpPr>
        <p:spPr>
          <a:xfrm>
            <a:off x="9626026" y="4360060"/>
            <a:ext cx="110799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white"/>
                </a:solidFill>
                <a:effectLst/>
                <a:uLnTx/>
                <a:uFillTx/>
                <a:latin typeface="HarmonyOS Sans SC Bold"/>
                <a:ea typeface="HarmonyOS Sans SC Bold"/>
                <a:cs typeface="+mn-cs"/>
              </a:rPr>
              <a:t>易挥发</a:t>
            </a:r>
          </a:p>
        </p:txBody>
      </p:sp>
      <p:sp>
        <p:nvSpPr>
          <p:cNvPr id="99" name="文本框 98">
            <a:extLst>
              <a:ext uri="{FF2B5EF4-FFF2-40B4-BE49-F238E27FC236}">
                <a16:creationId xmlns:a16="http://schemas.microsoft.com/office/drawing/2014/main" id="{36021DC1-71A5-4B60-905B-1F7C6A980046}"/>
              </a:ext>
            </a:extLst>
          </p:cNvPr>
          <p:cNvSpPr txBox="1"/>
          <p:nvPr/>
        </p:nvSpPr>
        <p:spPr>
          <a:xfrm>
            <a:off x="3653879" y="3155577"/>
            <a:ext cx="800219"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white"/>
                </a:solidFill>
                <a:effectLst/>
                <a:uLnTx/>
                <a:uFillTx/>
                <a:latin typeface="HarmonyOS Sans SC Bold"/>
                <a:ea typeface="HarmonyOS Sans SC Bold"/>
                <a:cs typeface="+mn-cs"/>
              </a:rPr>
              <a:t>有毒</a:t>
            </a:r>
          </a:p>
        </p:txBody>
      </p:sp>
      <p:sp>
        <p:nvSpPr>
          <p:cNvPr id="100" name="文本框 99">
            <a:extLst>
              <a:ext uri="{FF2B5EF4-FFF2-40B4-BE49-F238E27FC236}">
                <a16:creationId xmlns:a16="http://schemas.microsoft.com/office/drawing/2014/main" id="{1F709EB7-90D4-4BF6-B2C3-3D764D78F203}"/>
              </a:ext>
            </a:extLst>
          </p:cNvPr>
          <p:cNvSpPr txBox="1"/>
          <p:nvPr/>
        </p:nvSpPr>
        <p:spPr>
          <a:xfrm>
            <a:off x="1611867" y="4360060"/>
            <a:ext cx="800219"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white"/>
                </a:solidFill>
                <a:effectLst/>
                <a:uLnTx/>
                <a:uFillTx/>
                <a:latin typeface="HarmonyOS Sans SC Bold"/>
                <a:ea typeface="HarmonyOS Sans SC Bold"/>
                <a:cs typeface="+mn-cs"/>
              </a:rPr>
              <a:t>高温</a:t>
            </a:r>
          </a:p>
        </p:txBody>
      </p:sp>
      <p:pic>
        <p:nvPicPr>
          <p:cNvPr id="101" name="图形 100">
            <a:extLst>
              <a:ext uri="{FF2B5EF4-FFF2-40B4-BE49-F238E27FC236}">
                <a16:creationId xmlns:a16="http://schemas.microsoft.com/office/drawing/2014/main" id="{3F459CC6-9B03-4A84-B370-A26EDA90EC1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727707" y="3371982"/>
            <a:ext cx="614666" cy="783652"/>
          </a:xfrm>
          <a:prstGeom prst="rect">
            <a:avLst/>
          </a:prstGeom>
        </p:spPr>
      </p:pic>
      <p:pic>
        <p:nvPicPr>
          <p:cNvPr id="102" name="图形 101">
            <a:extLst>
              <a:ext uri="{FF2B5EF4-FFF2-40B4-BE49-F238E27FC236}">
                <a16:creationId xmlns:a16="http://schemas.microsoft.com/office/drawing/2014/main" id="{57941A89-1EB4-4488-94E8-01E51DBA9E9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865904" y="2216605"/>
            <a:ext cx="544217" cy="767345"/>
          </a:xfrm>
          <a:prstGeom prst="rect">
            <a:avLst/>
          </a:prstGeom>
        </p:spPr>
      </p:pic>
      <p:pic>
        <p:nvPicPr>
          <p:cNvPr id="103" name="图形 102">
            <a:extLst>
              <a:ext uri="{FF2B5EF4-FFF2-40B4-BE49-F238E27FC236}">
                <a16:creationId xmlns:a16="http://schemas.microsoft.com/office/drawing/2014/main" id="{619C7D66-2300-4DF9-8684-A3AD255C758E}"/>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9906240" y="3348208"/>
            <a:ext cx="547568" cy="831200"/>
          </a:xfrm>
          <a:prstGeom prst="rect">
            <a:avLst/>
          </a:prstGeom>
        </p:spPr>
      </p:pic>
      <p:pic>
        <p:nvPicPr>
          <p:cNvPr id="104" name="图形 103">
            <a:extLst>
              <a:ext uri="{FF2B5EF4-FFF2-40B4-BE49-F238E27FC236}">
                <a16:creationId xmlns:a16="http://schemas.microsoft.com/office/drawing/2014/main" id="{4A6DF0FD-6531-4383-BFDF-A2AB3CF206D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733593" y="2279882"/>
            <a:ext cx="640791" cy="640791"/>
          </a:xfrm>
          <a:prstGeom prst="rect">
            <a:avLst/>
          </a:prstGeom>
        </p:spPr>
      </p:pic>
      <p:grpSp>
        <p:nvGrpSpPr>
          <p:cNvPr id="105" name="组合 104">
            <a:extLst>
              <a:ext uri="{FF2B5EF4-FFF2-40B4-BE49-F238E27FC236}">
                <a16:creationId xmlns:a16="http://schemas.microsoft.com/office/drawing/2014/main" id="{90801428-7C5D-4E42-931F-8C601F7EFFDB}"/>
              </a:ext>
            </a:extLst>
          </p:cNvPr>
          <p:cNvGrpSpPr/>
          <p:nvPr/>
        </p:nvGrpSpPr>
        <p:grpSpPr>
          <a:xfrm>
            <a:off x="1659499" y="3387042"/>
            <a:ext cx="704954" cy="703967"/>
            <a:chOff x="1499485" y="3283864"/>
            <a:chExt cx="704954" cy="703967"/>
          </a:xfrm>
          <a:solidFill>
            <a:schemeClr val="bg1"/>
          </a:solidFill>
        </p:grpSpPr>
        <p:sp>
          <p:nvSpPr>
            <p:cNvPr id="106" name="任意多边形: 形状 105">
              <a:extLst>
                <a:ext uri="{FF2B5EF4-FFF2-40B4-BE49-F238E27FC236}">
                  <a16:creationId xmlns:a16="http://schemas.microsoft.com/office/drawing/2014/main" id="{790D04B6-F9CC-425A-8E4F-7040FD50A244}"/>
                </a:ext>
              </a:extLst>
            </p:cNvPr>
            <p:cNvSpPr/>
            <p:nvPr/>
          </p:nvSpPr>
          <p:spPr>
            <a:xfrm>
              <a:off x="1499485" y="3283864"/>
              <a:ext cx="704954" cy="703745"/>
            </a:xfrm>
            <a:custGeom>
              <a:avLst/>
              <a:gdLst>
                <a:gd name="connsiteX0" fmla="*/ 187991 w 704954"/>
                <a:gd name="connsiteY0" fmla="*/ 48465 h 703745"/>
                <a:gd name="connsiteX1" fmla="*/ 223763 w 704954"/>
                <a:gd name="connsiteY1" fmla="*/ 48683 h 703745"/>
                <a:gd name="connsiteX2" fmla="*/ 268432 w 704954"/>
                <a:gd name="connsiteY2" fmla="*/ 83920 h 703745"/>
                <a:gd name="connsiteX3" fmla="*/ 283885 w 704954"/>
                <a:gd name="connsiteY3" fmla="*/ 92516 h 703745"/>
                <a:gd name="connsiteX4" fmla="*/ 318553 w 704954"/>
                <a:gd name="connsiteY4" fmla="*/ 50272 h 703745"/>
                <a:gd name="connsiteX5" fmla="*/ 356416 w 704954"/>
                <a:gd name="connsiteY5" fmla="*/ 0 h 703745"/>
                <a:gd name="connsiteX6" fmla="*/ 386385 w 704954"/>
                <a:gd name="connsiteY6" fmla="*/ 64353 h 703745"/>
                <a:gd name="connsiteX7" fmla="*/ 398075 w 704954"/>
                <a:gd name="connsiteY7" fmla="*/ 83669 h 703745"/>
                <a:gd name="connsiteX8" fmla="*/ 420000 w 704954"/>
                <a:gd name="connsiteY8" fmla="*/ 77882 h 703745"/>
                <a:gd name="connsiteX9" fmla="*/ 447828 w 704954"/>
                <a:gd name="connsiteY9" fmla="*/ 30972 h 703745"/>
                <a:gd name="connsiteX10" fmla="*/ 450269 w 704954"/>
                <a:gd name="connsiteY10" fmla="*/ 23865 h 703745"/>
                <a:gd name="connsiteX11" fmla="*/ 452009 w 704954"/>
                <a:gd name="connsiteY11" fmla="*/ 21942 h 703745"/>
                <a:gd name="connsiteX12" fmla="*/ 487864 w 704954"/>
                <a:gd name="connsiteY12" fmla="*/ 75474 h 703745"/>
                <a:gd name="connsiteX13" fmla="*/ 482212 w 704954"/>
                <a:gd name="connsiteY13" fmla="*/ 104456 h 703745"/>
                <a:gd name="connsiteX14" fmla="*/ 486460 w 704954"/>
                <a:gd name="connsiteY14" fmla="*/ 119407 h 703745"/>
                <a:gd name="connsiteX15" fmla="*/ 541564 w 704954"/>
                <a:gd name="connsiteY15" fmla="*/ 115711 h 703745"/>
                <a:gd name="connsiteX16" fmla="*/ 601101 w 704954"/>
                <a:gd name="connsiteY16" fmla="*/ 104824 h 703745"/>
                <a:gd name="connsiteX17" fmla="*/ 604813 w 704954"/>
                <a:gd name="connsiteY17" fmla="*/ 106731 h 703745"/>
                <a:gd name="connsiteX18" fmla="*/ 594913 w 704954"/>
                <a:gd name="connsiteY18" fmla="*/ 149610 h 703745"/>
                <a:gd name="connsiteX19" fmla="*/ 579811 w 704954"/>
                <a:gd name="connsiteY19" fmla="*/ 173208 h 703745"/>
                <a:gd name="connsiteX20" fmla="*/ 575162 w 704954"/>
                <a:gd name="connsiteY20" fmla="*/ 195434 h 703745"/>
                <a:gd name="connsiteX21" fmla="*/ 594127 w 704954"/>
                <a:gd name="connsiteY21" fmla="*/ 206588 h 703745"/>
                <a:gd name="connsiteX22" fmla="*/ 640234 w 704954"/>
                <a:gd name="connsiteY22" fmla="*/ 196437 h 703745"/>
                <a:gd name="connsiteX23" fmla="*/ 656373 w 704954"/>
                <a:gd name="connsiteY23" fmla="*/ 188744 h 703745"/>
                <a:gd name="connsiteX24" fmla="*/ 656105 w 704954"/>
                <a:gd name="connsiteY24" fmla="*/ 226356 h 703745"/>
                <a:gd name="connsiteX25" fmla="*/ 621019 w 704954"/>
                <a:gd name="connsiteY25" fmla="*/ 269118 h 703745"/>
                <a:gd name="connsiteX26" fmla="*/ 612540 w 704954"/>
                <a:gd name="connsiteY26" fmla="*/ 284186 h 703745"/>
                <a:gd name="connsiteX27" fmla="*/ 652643 w 704954"/>
                <a:gd name="connsiteY27" fmla="*/ 319356 h 703745"/>
                <a:gd name="connsiteX28" fmla="*/ 704955 w 704954"/>
                <a:gd name="connsiteY28" fmla="*/ 357403 h 703745"/>
                <a:gd name="connsiteX29" fmla="*/ 637358 w 704954"/>
                <a:gd name="connsiteY29" fmla="*/ 387823 h 703745"/>
                <a:gd name="connsiteX30" fmla="*/ 621520 w 704954"/>
                <a:gd name="connsiteY30" fmla="*/ 399363 h 703745"/>
                <a:gd name="connsiteX31" fmla="*/ 625718 w 704954"/>
                <a:gd name="connsiteY31" fmla="*/ 419431 h 703745"/>
                <a:gd name="connsiteX32" fmla="*/ 666407 w 704954"/>
                <a:gd name="connsiteY32" fmla="*/ 446407 h 703745"/>
                <a:gd name="connsiteX33" fmla="*/ 684167 w 704954"/>
                <a:gd name="connsiteY33" fmla="*/ 452477 h 703745"/>
                <a:gd name="connsiteX34" fmla="*/ 637960 w 704954"/>
                <a:gd name="connsiteY34" fmla="*/ 488233 h 703745"/>
                <a:gd name="connsiteX35" fmla="*/ 601418 w 704954"/>
                <a:gd name="connsiteY35" fmla="*/ 484102 h 703745"/>
                <a:gd name="connsiteX36" fmla="*/ 586066 w 704954"/>
                <a:gd name="connsiteY36" fmla="*/ 487932 h 703745"/>
                <a:gd name="connsiteX37" fmla="*/ 576483 w 704954"/>
                <a:gd name="connsiteY37" fmla="*/ 506595 h 703745"/>
                <a:gd name="connsiteX38" fmla="*/ 557151 w 704954"/>
                <a:gd name="connsiteY38" fmla="*/ 503518 h 703745"/>
                <a:gd name="connsiteX39" fmla="*/ 611051 w 704954"/>
                <a:gd name="connsiteY39" fmla="*/ 463532 h 703745"/>
                <a:gd name="connsiteX40" fmla="*/ 641505 w 704954"/>
                <a:gd name="connsiteY40" fmla="*/ 461960 h 703745"/>
                <a:gd name="connsiteX41" fmla="*/ 612255 w 704954"/>
                <a:gd name="connsiteY41" fmla="*/ 437877 h 703745"/>
                <a:gd name="connsiteX42" fmla="*/ 600566 w 704954"/>
                <a:gd name="connsiteY42" fmla="*/ 390817 h 703745"/>
                <a:gd name="connsiteX43" fmla="*/ 640619 w 704954"/>
                <a:gd name="connsiteY43" fmla="*/ 364878 h 703745"/>
                <a:gd name="connsiteX44" fmla="*/ 673882 w 704954"/>
                <a:gd name="connsiteY44" fmla="*/ 350546 h 703745"/>
                <a:gd name="connsiteX45" fmla="*/ 652693 w 704954"/>
                <a:gd name="connsiteY45" fmla="*/ 342268 h 703745"/>
                <a:gd name="connsiteX46" fmla="*/ 590832 w 704954"/>
                <a:gd name="connsiteY46" fmla="*/ 290541 h 703745"/>
                <a:gd name="connsiteX47" fmla="*/ 614095 w 704954"/>
                <a:gd name="connsiteY47" fmla="*/ 247511 h 703745"/>
                <a:gd name="connsiteX48" fmla="*/ 633645 w 704954"/>
                <a:gd name="connsiteY48" fmla="*/ 224299 h 703745"/>
                <a:gd name="connsiteX49" fmla="*/ 612824 w 704954"/>
                <a:gd name="connsiteY49" fmla="*/ 227911 h 703745"/>
                <a:gd name="connsiteX50" fmla="*/ 584561 w 704954"/>
                <a:gd name="connsiteY50" fmla="*/ 228162 h 703745"/>
                <a:gd name="connsiteX51" fmla="*/ 553187 w 704954"/>
                <a:gd name="connsiteY51" fmla="*/ 201337 h 703745"/>
                <a:gd name="connsiteX52" fmla="*/ 562252 w 704954"/>
                <a:gd name="connsiteY52" fmla="*/ 159494 h 703745"/>
                <a:gd name="connsiteX53" fmla="*/ 577437 w 704954"/>
                <a:gd name="connsiteY53" fmla="*/ 123605 h 703745"/>
                <a:gd name="connsiteX54" fmla="*/ 556248 w 704954"/>
                <a:gd name="connsiteY54" fmla="*/ 133037 h 703745"/>
                <a:gd name="connsiteX55" fmla="*/ 490189 w 704954"/>
                <a:gd name="connsiteY55" fmla="*/ 146517 h 703745"/>
                <a:gd name="connsiteX56" fmla="*/ 471341 w 704954"/>
                <a:gd name="connsiteY56" fmla="*/ 136031 h 703745"/>
                <a:gd name="connsiteX57" fmla="*/ 462110 w 704954"/>
                <a:gd name="connsiteY57" fmla="*/ 94824 h 703745"/>
                <a:gd name="connsiteX58" fmla="*/ 460254 w 704954"/>
                <a:gd name="connsiteY58" fmla="*/ 64219 h 703745"/>
                <a:gd name="connsiteX59" fmla="*/ 436656 w 704954"/>
                <a:gd name="connsiteY59" fmla="*/ 93001 h 703745"/>
                <a:gd name="connsiteX60" fmla="*/ 389613 w 704954"/>
                <a:gd name="connsiteY60" fmla="*/ 104824 h 703745"/>
                <a:gd name="connsiteX61" fmla="*/ 363774 w 704954"/>
                <a:gd name="connsiteY61" fmla="*/ 64637 h 703745"/>
                <a:gd name="connsiteX62" fmla="*/ 349275 w 704954"/>
                <a:gd name="connsiteY62" fmla="*/ 31574 h 703745"/>
                <a:gd name="connsiteX63" fmla="*/ 340980 w 704954"/>
                <a:gd name="connsiteY63" fmla="*/ 54034 h 703745"/>
                <a:gd name="connsiteX64" fmla="*/ 280658 w 704954"/>
                <a:gd name="connsiteY64" fmla="*/ 115628 h 703745"/>
                <a:gd name="connsiteX65" fmla="*/ 247628 w 704954"/>
                <a:gd name="connsiteY65" fmla="*/ 93569 h 703745"/>
                <a:gd name="connsiteX66" fmla="*/ 223579 w 704954"/>
                <a:gd name="connsiteY66" fmla="*/ 71410 h 703745"/>
                <a:gd name="connsiteX67" fmla="*/ 227610 w 704954"/>
                <a:gd name="connsiteY67" fmla="*/ 94957 h 703745"/>
                <a:gd name="connsiteX68" fmla="*/ 228045 w 704954"/>
                <a:gd name="connsiteY68" fmla="*/ 118270 h 703745"/>
                <a:gd name="connsiteX69" fmla="*/ 201571 w 704954"/>
                <a:gd name="connsiteY69" fmla="*/ 151969 h 703745"/>
                <a:gd name="connsiteX70" fmla="*/ 158374 w 704954"/>
                <a:gd name="connsiteY70" fmla="*/ 142653 h 703745"/>
                <a:gd name="connsiteX71" fmla="*/ 123153 w 704954"/>
                <a:gd name="connsiteY71" fmla="*/ 127920 h 703745"/>
                <a:gd name="connsiteX72" fmla="*/ 132418 w 704954"/>
                <a:gd name="connsiteY72" fmla="*/ 149025 h 703745"/>
                <a:gd name="connsiteX73" fmla="*/ 145262 w 704954"/>
                <a:gd name="connsiteY73" fmla="*/ 217392 h 703745"/>
                <a:gd name="connsiteX74" fmla="*/ 133656 w 704954"/>
                <a:gd name="connsiteY74" fmla="*/ 236540 h 703745"/>
                <a:gd name="connsiteX75" fmla="*/ 95442 w 704954"/>
                <a:gd name="connsiteY75" fmla="*/ 244100 h 703745"/>
                <a:gd name="connsiteX76" fmla="*/ 63416 w 704954"/>
                <a:gd name="connsiteY76" fmla="*/ 244735 h 703745"/>
                <a:gd name="connsiteX77" fmla="*/ 94188 w 704954"/>
                <a:gd name="connsiteY77" fmla="*/ 270707 h 703745"/>
                <a:gd name="connsiteX78" fmla="*/ 104105 w 704954"/>
                <a:gd name="connsiteY78" fmla="*/ 316681 h 703745"/>
                <a:gd name="connsiteX79" fmla="*/ 65373 w 704954"/>
                <a:gd name="connsiteY79" fmla="*/ 342134 h 703745"/>
                <a:gd name="connsiteX80" fmla="*/ 30922 w 704954"/>
                <a:gd name="connsiteY80" fmla="*/ 356383 h 703745"/>
                <a:gd name="connsiteX81" fmla="*/ 51793 w 704954"/>
                <a:gd name="connsiteY81" fmla="*/ 364811 h 703745"/>
                <a:gd name="connsiteX82" fmla="*/ 108988 w 704954"/>
                <a:gd name="connsiteY82" fmla="*/ 401921 h 703745"/>
                <a:gd name="connsiteX83" fmla="*/ 114909 w 704954"/>
                <a:gd name="connsiteY83" fmla="*/ 423478 h 703745"/>
                <a:gd name="connsiteX84" fmla="*/ 92599 w 704954"/>
                <a:gd name="connsiteY84" fmla="*/ 458498 h 703745"/>
                <a:gd name="connsiteX85" fmla="*/ 72079 w 704954"/>
                <a:gd name="connsiteY85" fmla="*/ 481359 h 703745"/>
                <a:gd name="connsiteX86" fmla="*/ 112266 w 704954"/>
                <a:gd name="connsiteY86" fmla="*/ 478031 h 703745"/>
                <a:gd name="connsiteX87" fmla="*/ 150564 w 704954"/>
                <a:gd name="connsiteY87" fmla="*/ 502665 h 703745"/>
                <a:gd name="connsiteX88" fmla="*/ 142520 w 704954"/>
                <a:gd name="connsiteY88" fmla="*/ 547568 h 703745"/>
                <a:gd name="connsiteX89" fmla="*/ 127451 w 704954"/>
                <a:gd name="connsiteY89" fmla="*/ 583056 h 703745"/>
                <a:gd name="connsiteX90" fmla="*/ 148757 w 704954"/>
                <a:gd name="connsiteY90" fmla="*/ 573774 h 703745"/>
                <a:gd name="connsiteX91" fmla="*/ 209281 w 704954"/>
                <a:gd name="connsiteY91" fmla="*/ 558823 h 703745"/>
                <a:gd name="connsiteX92" fmla="*/ 234232 w 704954"/>
                <a:gd name="connsiteY92" fmla="*/ 571651 h 703745"/>
                <a:gd name="connsiteX93" fmla="*/ 242728 w 704954"/>
                <a:gd name="connsiteY93" fmla="*/ 612239 h 703745"/>
                <a:gd name="connsiteX94" fmla="*/ 244518 w 704954"/>
                <a:gd name="connsiteY94" fmla="*/ 644415 h 703745"/>
                <a:gd name="connsiteX95" fmla="*/ 255656 w 704954"/>
                <a:gd name="connsiteY95" fmla="*/ 628344 h 703745"/>
                <a:gd name="connsiteX96" fmla="*/ 285323 w 704954"/>
                <a:gd name="connsiteY96" fmla="*/ 583825 h 703745"/>
                <a:gd name="connsiteX97" fmla="*/ 294003 w 704954"/>
                <a:gd name="connsiteY97" fmla="*/ 571634 h 703745"/>
                <a:gd name="connsiteX98" fmla="*/ 289354 w 704954"/>
                <a:gd name="connsiteY98" fmla="*/ 558623 h 703745"/>
                <a:gd name="connsiteX99" fmla="*/ 140178 w 704954"/>
                <a:gd name="connsiteY99" fmla="*/ 322450 h 703745"/>
                <a:gd name="connsiteX100" fmla="*/ 379980 w 704954"/>
                <a:gd name="connsiteY100" fmla="*/ 140329 h 703745"/>
                <a:gd name="connsiteX101" fmla="*/ 562870 w 704954"/>
                <a:gd name="connsiteY101" fmla="*/ 313453 h 703745"/>
                <a:gd name="connsiteX102" fmla="*/ 514773 w 704954"/>
                <a:gd name="connsiteY102" fmla="*/ 493685 h 703745"/>
                <a:gd name="connsiteX103" fmla="*/ 507230 w 704954"/>
                <a:gd name="connsiteY103" fmla="*/ 501846 h 703745"/>
                <a:gd name="connsiteX104" fmla="*/ 498166 w 704954"/>
                <a:gd name="connsiteY104" fmla="*/ 493450 h 703745"/>
                <a:gd name="connsiteX105" fmla="*/ 490356 w 704954"/>
                <a:gd name="connsiteY105" fmla="*/ 487547 h 703745"/>
                <a:gd name="connsiteX106" fmla="*/ 542819 w 704954"/>
                <a:gd name="connsiteY106" fmla="*/ 331113 h 703745"/>
                <a:gd name="connsiteX107" fmla="*/ 495758 w 704954"/>
                <a:gd name="connsiteY107" fmla="*/ 225988 h 703745"/>
                <a:gd name="connsiteX108" fmla="*/ 272931 w 704954"/>
                <a:gd name="connsiteY108" fmla="*/ 178693 h 703745"/>
                <a:gd name="connsiteX109" fmla="*/ 162220 w 704954"/>
                <a:gd name="connsiteY109" fmla="*/ 378140 h 703745"/>
                <a:gd name="connsiteX110" fmla="*/ 295726 w 704954"/>
                <a:gd name="connsiteY110" fmla="*/ 535996 h 703745"/>
                <a:gd name="connsiteX111" fmla="*/ 295726 w 704954"/>
                <a:gd name="connsiteY111" fmla="*/ 526881 h 703745"/>
                <a:gd name="connsiteX112" fmla="*/ 295692 w 704954"/>
                <a:gd name="connsiteY112" fmla="*/ 290224 h 703745"/>
                <a:gd name="connsiteX113" fmla="*/ 311111 w 704954"/>
                <a:gd name="connsiteY113" fmla="*/ 247277 h 703745"/>
                <a:gd name="connsiteX114" fmla="*/ 372404 w 704954"/>
                <a:gd name="connsiteY114" fmla="*/ 232761 h 703745"/>
                <a:gd name="connsiteX115" fmla="*/ 409062 w 704954"/>
                <a:gd name="connsiteY115" fmla="*/ 285089 h 703745"/>
                <a:gd name="connsiteX116" fmla="*/ 409079 w 704954"/>
                <a:gd name="connsiteY116" fmla="*/ 296846 h 703745"/>
                <a:gd name="connsiteX117" fmla="*/ 442443 w 704954"/>
                <a:gd name="connsiteY117" fmla="*/ 296846 h 703745"/>
                <a:gd name="connsiteX118" fmla="*/ 475690 w 704954"/>
                <a:gd name="connsiteY118" fmla="*/ 296846 h 703745"/>
                <a:gd name="connsiteX119" fmla="*/ 475690 w 704954"/>
                <a:gd name="connsiteY119" fmla="*/ 319340 h 703745"/>
                <a:gd name="connsiteX120" fmla="*/ 409832 w 704954"/>
                <a:gd name="connsiteY120" fmla="*/ 319340 h 703745"/>
                <a:gd name="connsiteX121" fmla="*/ 409832 w 704954"/>
                <a:gd name="connsiteY121" fmla="*/ 342201 h 703745"/>
                <a:gd name="connsiteX122" fmla="*/ 453531 w 704954"/>
                <a:gd name="connsiteY122" fmla="*/ 342201 h 703745"/>
                <a:gd name="connsiteX123" fmla="*/ 453531 w 704954"/>
                <a:gd name="connsiteY123" fmla="*/ 364627 h 703745"/>
                <a:gd name="connsiteX124" fmla="*/ 409681 w 704954"/>
                <a:gd name="connsiteY124" fmla="*/ 364627 h 703745"/>
                <a:gd name="connsiteX125" fmla="*/ 409681 w 704954"/>
                <a:gd name="connsiteY125" fmla="*/ 387104 h 703745"/>
                <a:gd name="connsiteX126" fmla="*/ 475756 w 704954"/>
                <a:gd name="connsiteY126" fmla="*/ 387104 h 703745"/>
                <a:gd name="connsiteX127" fmla="*/ 475756 w 704954"/>
                <a:gd name="connsiteY127" fmla="*/ 409564 h 703745"/>
                <a:gd name="connsiteX128" fmla="*/ 409748 w 704954"/>
                <a:gd name="connsiteY128" fmla="*/ 409564 h 703745"/>
                <a:gd name="connsiteX129" fmla="*/ 409748 w 704954"/>
                <a:gd name="connsiteY129" fmla="*/ 432559 h 703745"/>
                <a:gd name="connsiteX130" fmla="*/ 441038 w 704954"/>
                <a:gd name="connsiteY130" fmla="*/ 432576 h 703745"/>
                <a:gd name="connsiteX131" fmla="*/ 454099 w 704954"/>
                <a:gd name="connsiteY131" fmla="*/ 445386 h 703745"/>
                <a:gd name="connsiteX132" fmla="*/ 454099 w 704954"/>
                <a:gd name="connsiteY132" fmla="*/ 454735 h 703745"/>
                <a:gd name="connsiteX133" fmla="*/ 409781 w 704954"/>
                <a:gd name="connsiteY133" fmla="*/ 454735 h 703745"/>
                <a:gd name="connsiteX134" fmla="*/ 409781 w 704954"/>
                <a:gd name="connsiteY134" fmla="*/ 477630 h 703745"/>
                <a:gd name="connsiteX135" fmla="*/ 475690 w 704954"/>
                <a:gd name="connsiteY135" fmla="*/ 477630 h 703745"/>
                <a:gd name="connsiteX136" fmla="*/ 475690 w 704954"/>
                <a:gd name="connsiteY136" fmla="*/ 500491 h 703745"/>
                <a:gd name="connsiteX137" fmla="*/ 409514 w 704954"/>
                <a:gd name="connsiteY137" fmla="*/ 500491 h 703745"/>
                <a:gd name="connsiteX138" fmla="*/ 409514 w 704954"/>
                <a:gd name="connsiteY138" fmla="*/ 522951 h 703745"/>
                <a:gd name="connsiteX139" fmla="*/ 453497 w 704954"/>
                <a:gd name="connsiteY139" fmla="*/ 522951 h 703745"/>
                <a:gd name="connsiteX140" fmla="*/ 453497 w 704954"/>
                <a:gd name="connsiteY140" fmla="*/ 545277 h 703745"/>
                <a:gd name="connsiteX141" fmla="*/ 409530 w 704954"/>
                <a:gd name="connsiteY141" fmla="*/ 545277 h 703745"/>
                <a:gd name="connsiteX142" fmla="*/ 416036 w 704954"/>
                <a:gd name="connsiteY142" fmla="*/ 578992 h 703745"/>
                <a:gd name="connsiteX143" fmla="*/ 419933 w 704954"/>
                <a:gd name="connsiteY143" fmla="*/ 665320 h 703745"/>
                <a:gd name="connsiteX144" fmla="*/ 344475 w 704954"/>
                <a:gd name="connsiteY144" fmla="*/ 703199 h 703745"/>
                <a:gd name="connsiteX145" fmla="*/ 277028 w 704954"/>
                <a:gd name="connsiteY145" fmla="*/ 647744 h 703745"/>
                <a:gd name="connsiteX146" fmla="*/ 274971 w 704954"/>
                <a:gd name="connsiteY146" fmla="*/ 641221 h 703745"/>
                <a:gd name="connsiteX147" fmla="*/ 253448 w 704954"/>
                <a:gd name="connsiteY147" fmla="*/ 685556 h 703745"/>
                <a:gd name="connsiteX148" fmla="*/ 216890 w 704954"/>
                <a:gd name="connsiteY148" fmla="*/ 630602 h 703745"/>
                <a:gd name="connsiteX149" fmla="*/ 222292 w 704954"/>
                <a:gd name="connsiteY149" fmla="*/ 603225 h 703745"/>
                <a:gd name="connsiteX150" fmla="*/ 217743 w 704954"/>
                <a:gd name="connsiteY150" fmla="*/ 587003 h 703745"/>
                <a:gd name="connsiteX151" fmla="*/ 165682 w 704954"/>
                <a:gd name="connsiteY151" fmla="*/ 588909 h 703745"/>
                <a:gd name="connsiteX152" fmla="*/ 143540 w 704954"/>
                <a:gd name="connsiteY152" fmla="*/ 603442 h 703745"/>
                <a:gd name="connsiteX153" fmla="*/ 100041 w 704954"/>
                <a:gd name="connsiteY153" fmla="*/ 600466 h 703745"/>
                <a:gd name="connsiteX154" fmla="*/ 109641 w 704954"/>
                <a:gd name="connsiteY154" fmla="*/ 557971 h 703745"/>
                <a:gd name="connsiteX155" fmla="*/ 124558 w 704954"/>
                <a:gd name="connsiteY155" fmla="*/ 534273 h 703745"/>
                <a:gd name="connsiteX156" fmla="*/ 129993 w 704954"/>
                <a:gd name="connsiteY156" fmla="*/ 512181 h 703745"/>
                <a:gd name="connsiteX157" fmla="*/ 110611 w 704954"/>
                <a:gd name="connsiteY157" fmla="*/ 500508 h 703745"/>
                <a:gd name="connsiteX158" fmla="*/ 58483 w 704954"/>
                <a:gd name="connsiteY158" fmla="*/ 513469 h 703745"/>
                <a:gd name="connsiteX159" fmla="*/ 49569 w 704954"/>
                <a:gd name="connsiteY159" fmla="*/ 517900 h 703745"/>
                <a:gd name="connsiteX160" fmla="*/ 71377 w 704954"/>
                <a:gd name="connsiteY160" fmla="*/ 443931 h 703745"/>
                <a:gd name="connsiteX161" fmla="*/ 84873 w 704954"/>
                <a:gd name="connsiteY161" fmla="*/ 437543 h 703745"/>
                <a:gd name="connsiteX162" fmla="*/ 92599 w 704954"/>
                <a:gd name="connsiteY162" fmla="*/ 424197 h 703745"/>
                <a:gd name="connsiteX163" fmla="*/ 51994 w 704954"/>
                <a:gd name="connsiteY163" fmla="*/ 387623 h 703745"/>
                <a:gd name="connsiteX164" fmla="*/ 0 w 704954"/>
                <a:gd name="connsiteY164" fmla="*/ 349191 h 703745"/>
                <a:gd name="connsiteX165" fmla="*/ 66895 w 704954"/>
                <a:gd name="connsiteY165" fmla="*/ 319206 h 703745"/>
                <a:gd name="connsiteX166" fmla="*/ 83368 w 704954"/>
                <a:gd name="connsiteY166" fmla="*/ 307332 h 703745"/>
                <a:gd name="connsiteX167" fmla="*/ 78953 w 704954"/>
                <a:gd name="connsiteY167" fmla="*/ 287314 h 703745"/>
                <a:gd name="connsiteX168" fmla="*/ 31892 w 704954"/>
                <a:gd name="connsiteY168" fmla="*/ 258198 h 703745"/>
                <a:gd name="connsiteX169" fmla="*/ 23196 w 704954"/>
                <a:gd name="connsiteY169" fmla="*/ 255238 h 703745"/>
                <a:gd name="connsiteX170" fmla="*/ 21089 w 704954"/>
                <a:gd name="connsiteY170" fmla="*/ 252896 h 703745"/>
                <a:gd name="connsiteX171" fmla="*/ 52613 w 704954"/>
                <a:gd name="connsiteY171" fmla="*/ 224968 h 703745"/>
                <a:gd name="connsiteX172" fmla="*/ 103503 w 704954"/>
                <a:gd name="connsiteY172" fmla="*/ 222860 h 703745"/>
                <a:gd name="connsiteX173" fmla="*/ 119006 w 704954"/>
                <a:gd name="connsiteY173" fmla="*/ 218847 h 703745"/>
                <a:gd name="connsiteX174" fmla="*/ 115661 w 704954"/>
                <a:gd name="connsiteY174" fmla="*/ 164260 h 703745"/>
                <a:gd name="connsiteX175" fmla="*/ 106095 w 704954"/>
                <a:gd name="connsiteY175" fmla="*/ 100677 h 703745"/>
                <a:gd name="connsiteX176" fmla="*/ 173057 w 704954"/>
                <a:gd name="connsiteY176" fmla="*/ 125545 h 703745"/>
                <a:gd name="connsiteX177" fmla="*/ 194397 w 704954"/>
                <a:gd name="connsiteY177" fmla="*/ 130244 h 703745"/>
                <a:gd name="connsiteX178" fmla="*/ 205769 w 704954"/>
                <a:gd name="connsiteY178" fmla="*/ 112333 h 703745"/>
                <a:gd name="connsiteX179" fmla="*/ 195634 w 704954"/>
                <a:gd name="connsiteY179" fmla="*/ 64604 h 703745"/>
                <a:gd name="connsiteX180" fmla="*/ 187991 w 704954"/>
                <a:gd name="connsiteY180" fmla="*/ 48465 h 703745"/>
                <a:gd name="connsiteX181" fmla="*/ 386084 w 704954"/>
                <a:gd name="connsiteY181" fmla="*/ 429382 h 703745"/>
                <a:gd name="connsiteX182" fmla="*/ 386134 w 704954"/>
                <a:gd name="connsiteY182" fmla="*/ 429382 h 703745"/>
                <a:gd name="connsiteX183" fmla="*/ 386050 w 704954"/>
                <a:gd name="connsiteY183" fmla="*/ 285558 h 703745"/>
                <a:gd name="connsiteX184" fmla="*/ 358557 w 704954"/>
                <a:gd name="connsiteY184" fmla="*/ 252344 h 703745"/>
                <a:gd name="connsiteX185" fmla="*/ 321062 w 704954"/>
                <a:gd name="connsiteY185" fmla="*/ 273583 h 703745"/>
                <a:gd name="connsiteX186" fmla="*/ 318737 w 704954"/>
                <a:gd name="connsiteY186" fmla="*/ 290775 h 703745"/>
                <a:gd name="connsiteX187" fmla="*/ 318754 w 704954"/>
                <a:gd name="connsiteY187" fmla="*/ 570915 h 703745"/>
                <a:gd name="connsiteX188" fmla="*/ 313035 w 704954"/>
                <a:gd name="connsiteY188" fmla="*/ 584762 h 703745"/>
                <a:gd name="connsiteX189" fmla="*/ 296060 w 704954"/>
                <a:gd name="connsiteY189" fmla="*/ 626906 h 703745"/>
                <a:gd name="connsiteX190" fmla="*/ 339692 w 704954"/>
                <a:gd name="connsiteY190" fmla="*/ 679719 h 703745"/>
                <a:gd name="connsiteX191" fmla="*/ 401670 w 704954"/>
                <a:gd name="connsiteY191" fmla="*/ 652209 h 703745"/>
                <a:gd name="connsiteX192" fmla="*/ 391619 w 704954"/>
                <a:gd name="connsiteY192" fmla="*/ 584578 h 703745"/>
                <a:gd name="connsiteX193" fmla="*/ 386000 w 704954"/>
                <a:gd name="connsiteY193" fmla="*/ 571550 h 703745"/>
                <a:gd name="connsiteX194" fmla="*/ 386084 w 704954"/>
                <a:gd name="connsiteY194" fmla="*/ 429382 h 70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704954" h="703745">
                  <a:moveTo>
                    <a:pt x="187991" y="48465"/>
                  </a:moveTo>
                  <a:cubicBezTo>
                    <a:pt x="200986" y="48465"/>
                    <a:pt x="212492" y="47479"/>
                    <a:pt x="223763" y="48683"/>
                  </a:cubicBezTo>
                  <a:cubicBezTo>
                    <a:pt x="245688" y="51007"/>
                    <a:pt x="260572" y="63316"/>
                    <a:pt x="268432" y="83920"/>
                  </a:cubicBezTo>
                  <a:cubicBezTo>
                    <a:pt x="272095" y="93519"/>
                    <a:pt x="273834" y="94623"/>
                    <a:pt x="283885" y="92516"/>
                  </a:cubicBezTo>
                  <a:cubicBezTo>
                    <a:pt x="304656" y="88184"/>
                    <a:pt x="317383" y="72915"/>
                    <a:pt x="318553" y="50272"/>
                  </a:cubicBezTo>
                  <a:cubicBezTo>
                    <a:pt x="319824" y="25470"/>
                    <a:pt x="332802" y="9583"/>
                    <a:pt x="356416" y="0"/>
                  </a:cubicBezTo>
                  <a:cubicBezTo>
                    <a:pt x="368708" y="20503"/>
                    <a:pt x="387388" y="37561"/>
                    <a:pt x="386385" y="64353"/>
                  </a:cubicBezTo>
                  <a:cubicBezTo>
                    <a:pt x="386050" y="73083"/>
                    <a:pt x="389278" y="80240"/>
                    <a:pt x="398075" y="83669"/>
                  </a:cubicBezTo>
                  <a:cubicBezTo>
                    <a:pt x="406754" y="87047"/>
                    <a:pt x="413645" y="83987"/>
                    <a:pt x="420000" y="77882"/>
                  </a:cubicBezTo>
                  <a:cubicBezTo>
                    <a:pt x="433629" y="64788"/>
                    <a:pt x="442376" y="48867"/>
                    <a:pt x="447828" y="30972"/>
                  </a:cubicBezTo>
                  <a:cubicBezTo>
                    <a:pt x="448564" y="28581"/>
                    <a:pt x="449400" y="26223"/>
                    <a:pt x="450269" y="23865"/>
                  </a:cubicBezTo>
                  <a:cubicBezTo>
                    <a:pt x="450453" y="23396"/>
                    <a:pt x="450989" y="23045"/>
                    <a:pt x="452009" y="21942"/>
                  </a:cubicBezTo>
                  <a:cubicBezTo>
                    <a:pt x="467512" y="37561"/>
                    <a:pt x="487179" y="50489"/>
                    <a:pt x="487864" y="75474"/>
                  </a:cubicBezTo>
                  <a:cubicBezTo>
                    <a:pt x="488132" y="85124"/>
                    <a:pt x="485439" y="95225"/>
                    <a:pt x="482212" y="104456"/>
                  </a:cubicBezTo>
                  <a:cubicBezTo>
                    <a:pt x="479787" y="111413"/>
                    <a:pt x="481008" y="115394"/>
                    <a:pt x="486460" y="119407"/>
                  </a:cubicBezTo>
                  <a:cubicBezTo>
                    <a:pt x="503501" y="132000"/>
                    <a:pt x="525041" y="130846"/>
                    <a:pt x="541564" y="115711"/>
                  </a:cubicBezTo>
                  <a:cubicBezTo>
                    <a:pt x="559258" y="99489"/>
                    <a:pt x="579009" y="96095"/>
                    <a:pt x="601101" y="104824"/>
                  </a:cubicBezTo>
                  <a:cubicBezTo>
                    <a:pt x="602104" y="105226"/>
                    <a:pt x="603041" y="105811"/>
                    <a:pt x="604813" y="106731"/>
                  </a:cubicBezTo>
                  <a:cubicBezTo>
                    <a:pt x="601653" y="121080"/>
                    <a:pt x="599596" y="135780"/>
                    <a:pt x="594913" y="149610"/>
                  </a:cubicBezTo>
                  <a:cubicBezTo>
                    <a:pt x="592003" y="158223"/>
                    <a:pt x="585648" y="165916"/>
                    <a:pt x="579811" y="173208"/>
                  </a:cubicBezTo>
                  <a:cubicBezTo>
                    <a:pt x="574259" y="180148"/>
                    <a:pt x="571383" y="187005"/>
                    <a:pt x="575162" y="195434"/>
                  </a:cubicBezTo>
                  <a:cubicBezTo>
                    <a:pt x="578775" y="203528"/>
                    <a:pt x="585665" y="206488"/>
                    <a:pt x="594127" y="206588"/>
                  </a:cubicBezTo>
                  <a:cubicBezTo>
                    <a:pt x="610282" y="206772"/>
                    <a:pt x="625651" y="203411"/>
                    <a:pt x="640234" y="196437"/>
                  </a:cubicBezTo>
                  <a:cubicBezTo>
                    <a:pt x="645419" y="193945"/>
                    <a:pt x="650620" y="191470"/>
                    <a:pt x="656373" y="188744"/>
                  </a:cubicBezTo>
                  <a:cubicBezTo>
                    <a:pt x="656373" y="201989"/>
                    <a:pt x="657560" y="214331"/>
                    <a:pt x="656105" y="226356"/>
                  </a:cubicBezTo>
                  <a:cubicBezTo>
                    <a:pt x="653563" y="247595"/>
                    <a:pt x="641154" y="262111"/>
                    <a:pt x="621019" y="269118"/>
                  </a:cubicBezTo>
                  <a:cubicBezTo>
                    <a:pt x="612857" y="271961"/>
                    <a:pt x="610901" y="276293"/>
                    <a:pt x="612540" y="284186"/>
                  </a:cubicBezTo>
                  <a:cubicBezTo>
                    <a:pt x="616788" y="304522"/>
                    <a:pt x="631956" y="318035"/>
                    <a:pt x="652643" y="319356"/>
                  </a:cubicBezTo>
                  <a:cubicBezTo>
                    <a:pt x="679518" y="321062"/>
                    <a:pt x="693984" y="331448"/>
                    <a:pt x="704955" y="357403"/>
                  </a:cubicBezTo>
                  <a:cubicBezTo>
                    <a:pt x="683967" y="370815"/>
                    <a:pt x="665454" y="389345"/>
                    <a:pt x="637358" y="387823"/>
                  </a:cubicBezTo>
                  <a:cubicBezTo>
                    <a:pt x="629782" y="387405"/>
                    <a:pt x="624347" y="392155"/>
                    <a:pt x="621520" y="399363"/>
                  </a:cubicBezTo>
                  <a:cubicBezTo>
                    <a:pt x="618544" y="406955"/>
                    <a:pt x="620383" y="413695"/>
                    <a:pt x="625718" y="419431"/>
                  </a:cubicBezTo>
                  <a:cubicBezTo>
                    <a:pt x="637090" y="431673"/>
                    <a:pt x="650519" y="440904"/>
                    <a:pt x="666407" y="446407"/>
                  </a:cubicBezTo>
                  <a:cubicBezTo>
                    <a:pt x="671859" y="448296"/>
                    <a:pt x="677344" y="450136"/>
                    <a:pt x="684167" y="452477"/>
                  </a:cubicBezTo>
                  <a:cubicBezTo>
                    <a:pt x="669300" y="466492"/>
                    <a:pt x="658497" y="483366"/>
                    <a:pt x="637960" y="488233"/>
                  </a:cubicBezTo>
                  <a:cubicBezTo>
                    <a:pt x="625200" y="491260"/>
                    <a:pt x="612757" y="490273"/>
                    <a:pt x="601418" y="484102"/>
                  </a:cubicBezTo>
                  <a:cubicBezTo>
                    <a:pt x="594227" y="480188"/>
                    <a:pt x="589712" y="481878"/>
                    <a:pt x="586066" y="487932"/>
                  </a:cubicBezTo>
                  <a:cubicBezTo>
                    <a:pt x="582654" y="493584"/>
                    <a:pt x="579979" y="499688"/>
                    <a:pt x="576483" y="506595"/>
                  </a:cubicBezTo>
                  <a:cubicBezTo>
                    <a:pt x="570530" y="505642"/>
                    <a:pt x="563773" y="504572"/>
                    <a:pt x="557151" y="503518"/>
                  </a:cubicBezTo>
                  <a:cubicBezTo>
                    <a:pt x="554893" y="473767"/>
                    <a:pt x="585029" y="451708"/>
                    <a:pt x="611051" y="463532"/>
                  </a:cubicBezTo>
                  <a:cubicBezTo>
                    <a:pt x="621604" y="468331"/>
                    <a:pt x="631722" y="468482"/>
                    <a:pt x="641505" y="461960"/>
                  </a:cubicBezTo>
                  <a:cubicBezTo>
                    <a:pt x="631404" y="453681"/>
                    <a:pt x="621487" y="446172"/>
                    <a:pt x="612255" y="437877"/>
                  </a:cubicBezTo>
                  <a:cubicBezTo>
                    <a:pt x="597906" y="424983"/>
                    <a:pt x="593625" y="408695"/>
                    <a:pt x="600566" y="390817"/>
                  </a:cubicBezTo>
                  <a:cubicBezTo>
                    <a:pt x="607456" y="373106"/>
                    <a:pt x="621755" y="364694"/>
                    <a:pt x="640619" y="364878"/>
                  </a:cubicBezTo>
                  <a:cubicBezTo>
                    <a:pt x="653864" y="364995"/>
                    <a:pt x="663865" y="358691"/>
                    <a:pt x="673882" y="350546"/>
                  </a:cubicBezTo>
                  <a:cubicBezTo>
                    <a:pt x="668062" y="343606"/>
                    <a:pt x="660537" y="342736"/>
                    <a:pt x="652693" y="342268"/>
                  </a:cubicBezTo>
                  <a:cubicBezTo>
                    <a:pt x="621286" y="340361"/>
                    <a:pt x="597137" y="320159"/>
                    <a:pt x="590832" y="290541"/>
                  </a:cubicBezTo>
                  <a:cubicBezTo>
                    <a:pt x="586618" y="270774"/>
                    <a:pt x="591535" y="254100"/>
                    <a:pt x="614095" y="247511"/>
                  </a:cubicBezTo>
                  <a:cubicBezTo>
                    <a:pt x="624698" y="244417"/>
                    <a:pt x="631070" y="236490"/>
                    <a:pt x="633645" y="224299"/>
                  </a:cubicBezTo>
                  <a:cubicBezTo>
                    <a:pt x="626186" y="225653"/>
                    <a:pt x="619547" y="227426"/>
                    <a:pt x="612824" y="227911"/>
                  </a:cubicBezTo>
                  <a:cubicBezTo>
                    <a:pt x="603425" y="228597"/>
                    <a:pt x="593759" y="229583"/>
                    <a:pt x="584561" y="228162"/>
                  </a:cubicBezTo>
                  <a:cubicBezTo>
                    <a:pt x="569092" y="225770"/>
                    <a:pt x="558137" y="216338"/>
                    <a:pt x="553187" y="201337"/>
                  </a:cubicBezTo>
                  <a:cubicBezTo>
                    <a:pt x="548087" y="185868"/>
                    <a:pt x="550545" y="171117"/>
                    <a:pt x="562252" y="159494"/>
                  </a:cubicBezTo>
                  <a:cubicBezTo>
                    <a:pt x="572236" y="149577"/>
                    <a:pt x="576483" y="137937"/>
                    <a:pt x="577437" y="123605"/>
                  </a:cubicBezTo>
                  <a:cubicBezTo>
                    <a:pt x="568423" y="122752"/>
                    <a:pt x="562302" y="127736"/>
                    <a:pt x="556248" y="133037"/>
                  </a:cubicBezTo>
                  <a:cubicBezTo>
                    <a:pt x="536798" y="150079"/>
                    <a:pt x="514673" y="155046"/>
                    <a:pt x="490189" y="146517"/>
                  </a:cubicBezTo>
                  <a:cubicBezTo>
                    <a:pt x="483483" y="144175"/>
                    <a:pt x="477044" y="140329"/>
                    <a:pt x="471341" y="136031"/>
                  </a:cubicBezTo>
                  <a:cubicBezTo>
                    <a:pt x="456541" y="124859"/>
                    <a:pt x="453832" y="111531"/>
                    <a:pt x="462110" y="94824"/>
                  </a:cubicBezTo>
                  <a:cubicBezTo>
                    <a:pt x="467896" y="83134"/>
                    <a:pt x="467160" y="72397"/>
                    <a:pt x="460254" y="64219"/>
                  </a:cubicBezTo>
                  <a:cubicBezTo>
                    <a:pt x="452444" y="73802"/>
                    <a:pt x="444951" y="83752"/>
                    <a:pt x="436656" y="93001"/>
                  </a:cubicBezTo>
                  <a:cubicBezTo>
                    <a:pt x="423796" y="107366"/>
                    <a:pt x="407758" y="111413"/>
                    <a:pt x="389613" y="104824"/>
                  </a:cubicBezTo>
                  <a:cubicBezTo>
                    <a:pt x="373457" y="98954"/>
                    <a:pt x="364243" y="84070"/>
                    <a:pt x="363774" y="64637"/>
                  </a:cubicBezTo>
                  <a:cubicBezTo>
                    <a:pt x="363457" y="51308"/>
                    <a:pt x="359811" y="42880"/>
                    <a:pt x="349275" y="31574"/>
                  </a:cubicBezTo>
                  <a:cubicBezTo>
                    <a:pt x="342151" y="37511"/>
                    <a:pt x="341415" y="45639"/>
                    <a:pt x="340980" y="54034"/>
                  </a:cubicBezTo>
                  <a:cubicBezTo>
                    <a:pt x="339257" y="87281"/>
                    <a:pt x="313637" y="113387"/>
                    <a:pt x="280658" y="115628"/>
                  </a:cubicBezTo>
                  <a:cubicBezTo>
                    <a:pt x="263850" y="116765"/>
                    <a:pt x="252863" y="109674"/>
                    <a:pt x="247628" y="93569"/>
                  </a:cubicBezTo>
                  <a:cubicBezTo>
                    <a:pt x="243865" y="81996"/>
                    <a:pt x="236741" y="74538"/>
                    <a:pt x="223579" y="71410"/>
                  </a:cubicBezTo>
                  <a:cubicBezTo>
                    <a:pt x="225068" y="79873"/>
                    <a:pt x="226874" y="87365"/>
                    <a:pt x="227610" y="94957"/>
                  </a:cubicBezTo>
                  <a:cubicBezTo>
                    <a:pt x="228362" y="102684"/>
                    <a:pt x="229065" y="110644"/>
                    <a:pt x="228045" y="118270"/>
                  </a:cubicBezTo>
                  <a:cubicBezTo>
                    <a:pt x="225887" y="134392"/>
                    <a:pt x="217074" y="146366"/>
                    <a:pt x="201571" y="151969"/>
                  </a:cubicBezTo>
                  <a:cubicBezTo>
                    <a:pt x="185550" y="157755"/>
                    <a:pt x="170448" y="154979"/>
                    <a:pt x="158374" y="142653"/>
                  </a:cubicBezTo>
                  <a:cubicBezTo>
                    <a:pt x="148724" y="132803"/>
                    <a:pt x="137218" y="128756"/>
                    <a:pt x="123153" y="127920"/>
                  </a:cubicBezTo>
                  <a:cubicBezTo>
                    <a:pt x="122167" y="136917"/>
                    <a:pt x="127150" y="142988"/>
                    <a:pt x="132418" y="149025"/>
                  </a:cubicBezTo>
                  <a:cubicBezTo>
                    <a:pt x="150079" y="169278"/>
                    <a:pt x="155029" y="192156"/>
                    <a:pt x="145262" y="217392"/>
                  </a:cubicBezTo>
                  <a:cubicBezTo>
                    <a:pt x="142603" y="224265"/>
                    <a:pt x="138355" y="230804"/>
                    <a:pt x="133656" y="236540"/>
                  </a:cubicBezTo>
                  <a:cubicBezTo>
                    <a:pt x="123354" y="249100"/>
                    <a:pt x="110126" y="251391"/>
                    <a:pt x="95442" y="244100"/>
                  </a:cubicBezTo>
                  <a:cubicBezTo>
                    <a:pt x="84538" y="238681"/>
                    <a:pt x="73885" y="238146"/>
                    <a:pt x="63416" y="244735"/>
                  </a:cubicBezTo>
                  <a:cubicBezTo>
                    <a:pt x="74019" y="253632"/>
                    <a:pt x="84555" y="261676"/>
                    <a:pt x="94188" y="270707"/>
                  </a:cubicBezTo>
                  <a:cubicBezTo>
                    <a:pt x="107851" y="283517"/>
                    <a:pt x="110962" y="299639"/>
                    <a:pt x="104105" y="316681"/>
                  </a:cubicBezTo>
                  <a:cubicBezTo>
                    <a:pt x="97299" y="333555"/>
                    <a:pt x="83435" y="342251"/>
                    <a:pt x="65373" y="342134"/>
                  </a:cubicBezTo>
                  <a:cubicBezTo>
                    <a:pt x="51760" y="342050"/>
                    <a:pt x="41425" y="347937"/>
                    <a:pt x="30922" y="356383"/>
                  </a:cubicBezTo>
                  <a:cubicBezTo>
                    <a:pt x="36709" y="362905"/>
                    <a:pt x="43983" y="364410"/>
                    <a:pt x="51793" y="364811"/>
                  </a:cubicBezTo>
                  <a:cubicBezTo>
                    <a:pt x="77999" y="366149"/>
                    <a:pt x="97432" y="378358"/>
                    <a:pt x="108988" y="401921"/>
                  </a:cubicBezTo>
                  <a:cubicBezTo>
                    <a:pt x="112216" y="408511"/>
                    <a:pt x="114139" y="416137"/>
                    <a:pt x="114909" y="423478"/>
                  </a:cubicBezTo>
                  <a:cubicBezTo>
                    <a:pt x="116899" y="442343"/>
                    <a:pt x="110410" y="451858"/>
                    <a:pt x="92599" y="458498"/>
                  </a:cubicBezTo>
                  <a:cubicBezTo>
                    <a:pt x="79839" y="463264"/>
                    <a:pt x="73568" y="470405"/>
                    <a:pt x="72079" y="481359"/>
                  </a:cubicBezTo>
                  <a:cubicBezTo>
                    <a:pt x="85391" y="480205"/>
                    <a:pt x="98820" y="478332"/>
                    <a:pt x="112266" y="478031"/>
                  </a:cubicBezTo>
                  <a:cubicBezTo>
                    <a:pt x="130194" y="477613"/>
                    <a:pt x="143573" y="486276"/>
                    <a:pt x="150564" y="502665"/>
                  </a:cubicBezTo>
                  <a:cubicBezTo>
                    <a:pt x="157504" y="518937"/>
                    <a:pt x="155096" y="534909"/>
                    <a:pt x="142520" y="547568"/>
                  </a:cubicBezTo>
                  <a:cubicBezTo>
                    <a:pt x="132586" y="557569"/>
                    <a:pt x="128488" y="569175"/>
                    <a:pt x="127451" y="583056"/>
                  </a:cubicBezTo>
                  <a:cubicBezTo>
                    <a:pt x="136566" y="584210"/>
                    <a:pt x="142737" y="579176"/>
                    <a:pt x="148757" y="573774"/>
                  </a:cubicBezTo>
                  <a:cubicBezTo>
                    <a:pt x="166267" y="558054"/>
                    <a:pt x="186737" y="552703"/>
                    <a:pt x="209281" y="558823"/>
                  </a:cubicBezTo>
                  <a:cubicBezTo>
                    <a:pt x="218144" y="561232"/>
                    <a:pt x="226857" y="566065"/>
                    <a:pt x="234232" y="571651"/>
                  </a:cubicBezTo>
                  <a:cubicBezTo>
                    <a:pt x="248799" y="582671"/>
                    <a:pt x="251023" y="595749"/>
                    <a:pt x="242728" y="612239"/>
                  </a:cubicBezTo>
                  <a:cubicBezTo>
                    <a:pt x="237410" y="622825"/>
                    <a:pt x="237811" y="633027"/>
                    <a:pt x="244518" y="644415"/>
                  </a:cubicBezTo>
                  <a:cubicBezTo>
                    <a:pt x="248581" y="638445"/>
                    <a:pt x="251475" y="632809"/>
                    <a:pt x="255656" y="628344"/>
                  </a:cubicBezTo>
                  <a:cubicBezTo>
                    <a:pt x="268031" y="615099"/>
                    <a:pt x="278868" y="601068"/>
                    <a:pt x="285323" y="583825"/>
                  </a:cubicBezTo>
                  <a:cubicBezTo>
                    <a:pt x="287012" y="579310"/>
                    <a:pt x="291193" y="575765"/>
                    <a:pt x="294003" y="571634"/>
                  </a:cubicBezTo>
                  <a:cubicBezTo>
                    <a:pt x="298134" y="565546"/>
                    <a:pt x="296344" y="560763"/>
                    <a:pt x="289354" y="558623"/>
                  </a:cubicBezTo>
                  <a:cubicBezTo>
                    <a:pt x="188075" y="527634"/>
                    <a:pt x="124993" y="427760"/>
                    <a:pt x="140178" y="322450"/>
                  </a:cubicBezTo>
                  <a:cubicBezTo>
                    <a:pt x="156835" y="206956"/>
                    <a:pt x="263800" y="125729"/>
                    <a:pt x="379980" y="140329"/>
                  </a:cubicBezTo>
                  <a:cubicBezTo>
                    <a:pt x="471024" y="151785"/>
                    <a:pt x="546481" y="222911"/>
                    <a:pt x="562870" y="313453"/>
                  </a:cubicBezTo>
                  <a:cubicBezTo>
                    <a:pt x="575079" y="380916"/>
                    <a:pt x="558472" y="441005"/>
                    <a:pt x="514773" y="493685"/>
                  </a:cubicBezTo>
                  <a:cubicBezTo>
                    <a:pt x="512515" y="496410"/>
                    <a:pt x="509956" y="498902"/>
                    <a:pt x="507230" y="501846"/>
                  </a:cubicBezTo>
                  <a:cubicBezTo>
                    <a:pt x="503869" y="498702"/>
                    <a:pt x="501110" y="495976"/>
                    <a:pt x="498166" y="493450"/>
                  </a:cubicBezTo>
                  <a:cubicBezTo>
                    <a:pt x="495842" y="491460"/>
                    <a:pt x="493283" y="489754"/>
                    <a:pt x="490356" y="487547"/>
                  </a:cubicBezTo>
                  <a:cubicBezTo>
                    <a:pt x="531145" y="442008"/>
                    <a:pt x="549424" y="390415"/>
                    <a:pt x="542819" y="331113"/>
                  </a:cubicBezTo>
                  <a:cubicBezTo>
                    <a:pt x="538387" y="291244"/>
                    <a:pt x="522466" y="256024"/>
                    <a:pt x="495758" y="225988"/>
                  </a:cubicBezTo>
                  <a:cubicBezTo>
                    <a:pt x="439332" y="162538"/>
                    <a:pt x="350395" y="143757"/>
                    <a:pt x="272931" y="178693"/>
                  </a:cubicBezTo>
                  <a:cubicBezTo>
                    <a:pt x="196989" y="212910"/>
                    <a:pt x="151550" y="293953"/>
                    <a:pt x="162220" y="378140"/>
                  </a:cubicBezTo>
                  <a:cubicBezTo>
                    <a:pt x="173793" y="469402"/>
                    <a:pt x="242377" y="522650"/>
                    <a:pt x="295726" y="535996"/>
                  </a:cubicBezTo>
                  <a:cubicBezTo>
                    <a:pt x="295726" y="532801"/>
                    <a:pt x="295726" y="529841"/>
                    <a:pt x="295726" y="526881"/>
                  </a:cubicBezTo>
                  <a:cubicBezTo>
                    <a:pt x="295726" y="447995"/>
                    <a:pt x="295776" y="369109"/>
                    <a:pt x="295692" y="290224"/>
                  </a:cubicBezTo>
                  <a:cubicBezTo>
                    <a:pt x="295675" y="273968"/>
                    <a:pt x="299906" y="259385"/>
                    <a:pt x="311111" y="247277"/>
                  </a:cubicBezTo>
                  <a:cubicBezTo>
                    <a:pt x="326882" y="230219"/>
                    <a:pt x="350295" y="224717"/>
                    <a:pt x="372404" y="232761"/>
                  </a:cubicBezTo>
                  <a:cubicBezTo>
                    <a:pt x="393476" y="240420"/>
                    <a:pt x="407992" y="261091"/>
                    <a:pt x="409062" y="285089"/>
                  </a:cubicBezTo>
                  <a:cubicBezTo>
                    <a:pt x="409213" y="288635"/>
                    <a:pt x="409079" y="292197"/>
                    <a:pt x="409079" y="296846"/>
                  </a:cubicBezTo>
                  <a:cubicBezTo>
                    <a:pt x="420819" y="296846"/>
                    <a:pt x="431639" y="296846"/>
                    <a:pt x="442443" y="296846"/>
                  </a:cubicBezTo>
                  <a:cubicBezTo>
                    <a:pt x="453296" y="296846"/>
                    <a:pt x="464150" y="296846"/>
                    <a:pt x="475690" y="296846"/>
                  </a:cubicBezTo>
                  <a:cubicBezTo>
                    <a:pt x="475690" y="304405"/>
                    <a:pt x="475690" y="311429"/>
                    <a:pt x="475690" y="319340"/>
                  </a:cubicBezTo>
                  <a:cubicBezTo>
                    <a:pt x="453832" y="319340"/>
                    <a:pt x="432208" y="319340"/>
                    <a:pt x="409832" y="319340"/>
                  </a:cubicBezTo>
                  <a:cubicBezTo>
                    <a:pt x="409832" y="327183"/>
                    <a:pt x="409832" y="334190"/>
                    <a:pt x="409832" y="342201"/>
                  </a:cubicBezTo>
                  <a:cubicBezTo>
                    <a:pt x="424281" y="342201"/>
                    <a:pt x="438630" y="342201"/>
                    <a:pt x="453531" y="342201"/>
                  </a:cubicBezTo>
                  <a:cubicBezTo>
                    <a:pt x="453531" y="349978"/>
                    <a:pt x="453531" y="356784"/>
                    <a:pt x="453531" y="364627"/>
                  </a:cubicBezTo>
                  <a:cubicBezTo>
                    <a:pt x="438948" y="364627"/>
                    <a:pt x="424615" y="364627"/>
                    <a:pt x="409681" y="364627"/>
                  </a:cubicBezTo>
                  <a:cubicBezTo>
                    <a:pt x="409681" y="372454"/>
                    <a:pt x="409681" y="379277"/>
                    <a:pt x="409681" y="387104"/>
                  </a:cubicBezTo>
                  <a:cubicBezTo>
                    <a:pt x="431472" y="387104"/>
                    <a:pt x="453313" y="387104"/>
                    <a:pt x="475756" y="387104"/>
                  </a:cubicBezTo>
                  <a:cubicBezTo>
                    <a:pt x="475756" y="394897"/>
                    <a:pt x="475756" y="401704"/>
                    <a:pt x="475756" y="409564"/>
                  </a:cubicBezTo>
                  <a:cubicBezTo>
                    <a:pt x="454016" y="409564"/>
                    <a:pt x="432174" y="409564"/>
                    <a:pt x="409748" y="409564"/>
                  </a:cubicBezTo>
                  <a:cubicBezTo>
                    <a:pt x="409748" y="417408"/>
                    <a:pt x="409748" y="424231"/>
                    <a:pt x="409748" y="432559"/>
                  </a:cubicBezTo>
                  <a:cubicBezTo>
                    <a:pt x="420133" y="432559"/>
                    <a:pt x="430586" y="432492"/>
                    <a:pt x="441038" y="432576"/>
                  </a:cubicBezTo>
                  <a:cubicBezTo>
                    <a:pt x="455805" y="432693"/>
                    <a:pt x="453915" y="430920"/>
                    <a:pt x="454099" y="445386"/>
                  </a:cubicBezTo>
                  <a:cubicBezTo>
                    <a:pt x="454133" y="448129"/>
                    <a:pt x="454099" y="450855"/>
                    <a:pt x="454099" y="454735"/>
                  </a:cubicBezTo>
                  <a:cubicBezTo>
                    <a:pt x="439098" y="454735"/>
                    <a:pt x="424783" y="454735"/>
                    <a:pt x="409781" y="454735"/>
                  </a:cubicBezTo>
                  <a:cubicBezTo>
                    <a:pt x="409781" y="462863"/>
                    <a:pt x="409781" y="469870"/>
                    <a:pt x="409781" y="477630"/>
                  </a:cubicBezTo>
                  <a:cubicBezTo>
                    <a:pt x="431689" y="477630"/>
                    <a:pt x="453330" y="477630"/>
                    <a:pt x="475690" y="477630"/>
                  </a:cubicBezTo>
                  <a:cubicBezTo>
                    <a:pt x="475690" y="485373"/>
                    <a:pt x="475690" y="492397"/>
                    <a:pt x="475690" y="500491"/>
                  </a:cubicBezTo>
                  <a:cubicBezTo>
                    <a:pt x="453648" y="500491"/>
                    <a:pt x="431790" y="500491"/>
                    <a:pt x="409514" y="500491"/>
                  </a:cubicBezTo>
                  <a:cubicBezTo>
                    <a:pt x="409514" y="508385"/>
                    <a:pt x="409514" y="515241"/>
                    <a:pt x="409514" y="522951"/>
                  </a:cubicBezTo>
                  <a:cubicBezTo>
                    <a:pt x="424164" y="522951"/>
                    <a:pt x="438529" y="522951"/>
                    <a:pt x="453497" y="522951"/>
                  </a:cubicBezTo>
                  <a:cubicBezTo>
                    <a:pt x="453497" y="530594"/>
                    <a:pt x="453497" y="537400"/>
                    <a:pt x="453497" y="545277"/>
                  </a:cubicBezTo>
                  <a:cubicBezTo>
                    <a:pt x="439014" y="545277"/>
                    <a:pt x="424682" y="545277"/>
                    <a:pt x="409530" y="545277"/>
                  </a:cubicBezTo>
                  <a:cubicBezTo>
                    <a:pt x="409480" y="557686"/>
                    <a:pt x="407975" y="567938"/>
                    <a:pt x="416036" y="578992"/>
                  </a:cubicBezTo>
                  <a:cubicBezTo>
                    <a:pt x="435904" y="606218"/>
                    <a:pt x="437292" y="636204"/>
                    <a:pt x="419933" y="665320"/>
                  </a:cubicBezTo>
                  <a:cubicBezTo>
                    <a:pt x="403142" y="693483"/>
                    <a:pt x="377070" y="706678"/>
                    <a:pt x="344475" y="703199"/>
                  </a:cubicBezTo>
                  <a:cubicBezTo>
                    <a:pt x="310509" y="699570"/>
                    <a:pt x="288033" y="680188"/>
                    <a:pt x="277028" y="647744"/>
                  </a:cubicBezTo>
                  <a:cubicBezTo>
                    <a:pt x="276410" y="645904"/>
                    <a:pt x="275858" y="644048"/>
                    <a:pt x="274971" y="641221"/>
                  </a:cubicBezTo>
                  <a:cubicBezTo>
                    <a:pt x="263114" y="653781"/>
                    <a:pt x="259836" y="669735"/>
                    <a:pt x="253448" y="685556"/>
                  </a:cubicBezTo>
                  <a:cubicBezTo>
                    <a:pt x="237092" y="669133"/>
                    <a:pt x="217392" y="655988"/>
                    <a:pt x="216890" y="630602"/>
                  </a:cubicBezTo>
                  <a:cubicBezTo>
                    <a:pt x="216706" y="621471"/>
                    <a:pt x="218997" y="611821"/>
                    <a:pt x="222292" y="603225"/>
                  </a:cubicBezTo>
                  <a:cubicBezTo>
                    <a:pt x="225185" y="595666"/>
                    <a:pt x="223931" y="591418"/>
                    <a:pt x="217743" y="587003"/>
                  </a:cubicBezTo>
                  <a:cubicBezTo>
                    <a:pt x="202156" y="575848"/>
                    <a:pt x="181135" y="576718"/>
                    <a:pt x="165682" y="588909"/>
                  </a:cubicBezTo>
                  <a:cubicBezTo>
                    <a:pt x="158758" y="594378"/>
                    <a:pt x="151550" y="600031"/>
                    <a:pt x="143540" y="603442"/>
                  </a:cubicBezTo>
                  <a:cubicBezTo>
                    <a:pt x="129207" y="609547"/>
                    <a:pt x="114725" y="607105"/>
                    <a:pt x="100041" y="600466"/>
                  </a:cubicBezTo>
                  <a:cubicBezTo>
                    <a:pt x="103152" y="586016"/>
                    <a:pt x="105075" y="571550"/>
                    <a:pt x="109641" y="557971"/>
                  </a:cubicBezTo>
                  <a:cubicBezTo>
                    <a:pt x="112534" y="549341"/>
                    <a:pt x="118705" y="541531"/>
                    <a:pt x="124558" y="534273"/>
                  </a:cubicBezTo>
                  <a:cubicBezTo>
                    <a:pt x="130060" y="527433"/>
                    <a:pt x="133405" y="520810"/>
                    <a:pt x="129993" y="512181"/>
                  </a:cubicBezTo>
                  <a:cubicBezTo>
                    <a:pt x="126532" y="503384"/>
                    <a:pt x="119357" y="500675"/>
                    <a:pt x="110611" y="500508"/>
                  </a:cubicBezTo>
                  <a:cubicBezTo>
                    <a:pt x="92064" y="500157"/>
                    <a:pt x="74755" y="504672"/>
                    <a:pt x="58483" y="513469"/>
                  </a:cubicBezTo>
                  <a:cubicBezTo>
                    <a:pt x="55590" y="515024"/>
                    <a:pt x="52613" y="516395"/>
                    <a:pt x="49569" y="517900"/>
                  </a:cubicBezTo>
                  <a:cubicBezTo>
                    <a:pt x="41374" y="488366"/>
                    <a:pt x="50288" y="458180"/>
                    <a:pt x="71377" y="443931"/>
                  </a:cubicBezTo>
                  <a:cubicBezTo>
                    <a:pt x="75474" y="441172"/>
                    <a:pt x="80157" y="438964"/>
                    <a:pt x="84873" y="437543"/>
                  </a:cubicBezTo>
                  <a:cubicBezTo>
                    <a:pt x="92031" y="435386"/>
                    <a:pt x="93720" y="430987"/>
                    <a:pt x="92599" y="424197"/>
                  </a:cubicBezTo>
                  <a:cubicBezTo>
                    <a:pt x="89121" y="403226"/>
                    <a:pt x="73300" y="388860"/>
                    <a:pt x="51994" y="387623"/>
                  </a:cubicBezTo>
                  <a:cubicBezTo>
                    <a:pt x="25403" y="386051"/>
                    <a:pt x="9884" y="374745"/>
                    <a:pt x="0" y="349191"/>
                  </a:cubicBezTo>
                  <a:cubicBezTo>
                    <a:pt x="21005" y="336532"/>
                    <a:pt x="38933" y="317349"/>
                    <a:pt x="66895" y="319206"/>
                  </a:cubicBezTo>
                  <a:cubicBezTo>
                    <a:pt x="74872" y="319741"/>
                    <a:pt x="80491" y="314841"/>
                    <a:pt x="83368" y="307332"/>
                  </a:cubicBezTo>
                  <a:cubicBezTo>
                    <a:pt x="86294" y="299739"/>
                    <a:pt x="84288" y="293100"/>
                    <a:pt x="78953" y="287314"/>
                  </a:cubicBezTo>
                  <a:cubicBezTo>
                    <a:pt x="65992" y="273216"/>
                    <a:pt x="50121" y="263800"/>
                    <a:pt x="31892" y="258198"/>
                  </a:cubicBezTo>
                  <a:cubicBezTo>
                    <a:pt x="28965" y="257295"/>
                    <a:pt x="26072" y="256274"/>
                    <a:pt x="23196" y="255238"/>
                  </a:cubicBezTo>
                  <a:cubicBezTo>
                    <a:pt x="22761" y="255087"/>
                    <a:pt x="22493" y="254485"/>
                    <a:pt x="21089" y="252896"/>
                  </a:cubicBezTo>
                  <a:cubicBezTo>
                    <a:pt x="31507" y="243498"/>
                    <a:pt x="41090" y="232828"/>
                    <a:pt x="52613" y="224968"/>
                  </a:cubicBezTo>
                  <a:cubicBezTo>
                    <a:pt x="68500" y="214131"/>
                    <a:pt x="86345" y="214097"/>
                    <a:pt x="103503" y="222860"/>
                  </a:cubicBezTo>
                  <a:cubicBezTo>
                    <a:pt x="110594" y="226473"/>
                    <a:pt x="114792" y="224650"/>
                    <a:pt x="119006" y="218847"/>
                  </a:cubicBezTo>
                  <a:cubicBezTo>
                    <a:pt x="131164" y="202140"/>
                    <a:pt x="129943" y="180633"/>
                    <a:pt x="115661" y="164260"/>
                  </a:cubicBezTo>
                  <a:cubicBezTo>
                    <a:pt x="98202" y="144209"/>
                    <a:pt x="95308" y="126348"/>
                    <a:pt x="106095" y="100677"/>
                  </a:cubicBezTo>
                  <a:cubicBezTo>
                    <a:pt x="129207" y="106530"/>
                    <a:pt x="154811" y="105326"/>
                    <a:pt x="173057" y="125545"/>
                  </a:cubicBezTo>
                  <a:cubicBezTo>
                    <a:pt x="178860" y="131984"/>
                    <a:pt x="186302" y="133656"/>
                    <a:pt x="194397" y="130244"/>
                  </a:cubicBezTo>
                  <a:cubicBezTo>
                    <a:pt x="202190" y="126967"/>
                    <a:pt x="205501" y="120578"/>
                    <a:pt x="205769" y="112333"/>
                  </a:cubicBezTo>
                  <a:cubicBezTo>
                    <a:pt x="206337" y="95576"/>
                    <a:pt x="203009" y="79672"/>
                    <a:pt x="195634" y="64604"/>
                  </a:cubicBezTo>
                  <a:cubicBezTo>
                    <a:pt x="193226" y="59654"/>
                    <a:pt x="190918" y="54653"/>
                    <a:pt x="187991" y="48465"/>
                  </a:cubicBezTo>
                  <a:close/>
                  <a:moveTo>
                    <a:pt x="386084" y="429382"/>
                  </a:moveTo>
                  <a:cubicBezTo>
                    <a:pt x="386101" y="429382"/>
                    <a:pt x="386117" y="429382"/>
                    <a:pt x="386134" y="429382"/>
                  </a:cubicBezTo>
                  <a:cubicBezTo>
                    <a:pt x="386134" y="381435"/>
                    <a:pt x="386285" y="333488"/>
                    <a:pt x="386050" y="285558"/>
                  </a:cubicBezTo>
                  <a:cubicBezTo>
                    <a:pt x="385967" y="268683"/>
                    <a:pt x="374227" y="255037"/>
                    <a:pt x="358557" y="252344"/>
                  </a:cubicBezTo>
                  <a:cubicBezTo>
                    <a:pt x="342401" y="249585"/>
                    <a:pt x="326848" y="257980"/>
                    <a:pt x="321062" y="273583"/>
                  </a:cubicBezTo>
                  <a:cubicBezTo>
                    <a:pt x="319089" y="278885"/>
                    <a:pt x="318737" y="285023"/>
                    <a:pt x="318737" y="290775"/>
                  </a:cubicBezTo>
                  <a:cubicBezTo>
                    <a:pt x="318604" y="384161"/>
                    <a:pt x="318604" y="477529"/>
                    <a:pt x="318754" y="570915"/>
                  </a:cubicBezTo>
                  <a:cubicBezTo>
                    <a:pt x="318771" y="576634"/>
                    <a:pt x="317266" y="580681"/>
                    <a:pt x="313035" y="584762"/>
                  </a:cubicBezTo>
                  <a:cubicBezTo>
                    <a:pt x="301194" y="596151"/>
                    <a:pt x="295475" y="610550"/>
                    <a:pt x="296060" y="626906"/>
                  </a:cubicBezTo>
                  <a:cubicBezTo>
                    <a:pt x="296980" y="652460"/>
                    <a:pt x="315008" y="673866"/>
                    <a:pt x="339692" y="679719"/>
                  </a:cubicBezTo>
                  <a:cubicBezTo>
                    <a:pt x="363942" y="685456"/>
                    <a:pt x="389512" y="674117"/>
                    <a:pt x="401670" y="652209"/>
                  </a:cubicBezTo>
                  <a:cubicBezTo>
                    <a:pt x="414012" y="629983"/>
                    <a:pt x="410149" y="602723"/>
                    <a:pt x="391619" y="584578"/>
                  </a:cubicBezTo>
                  <a:cubicBezTo>
                    <a:pt x="387706" y="580732"/>
                    <a:pt x="385983" y="577019"/>
                    <a:pt x="386000" y="571550"/>
                  </a:cubicBezTo>
                  <a:cubicBezTo>
                    <a:pt x="386167" y="524155"/>
                    <a:pt x="386084" y="476760"/>
                    <a:pt x="386084" y="429382"/>
                  </a:cubicBezTo>
                  <a:close/>
                </a:path>
              </a:pathLst>
            </a:custGeom>
            <a:grpFill/>
            <a:ln w="167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107" name="任意多边形: 形状 106">
              <a:extLst>
                <a:ext uri="{FF2B5EF4-FFF2-40B4-BE49-F238E27FC236}">
                  <a16:creationId xmlns:a16="http://schemas.microsoft.com/office/drawing/2014/main" id="{B662F98C-BB12-4B4E-B4D6-482E11D300EB}"/>
                </a:ext>
              </a:extLst>
            </p:cNvPr>
            <p:cNvSpPr/>
            <p:nvPr/>
          </p:nvSpPr>
          <p:spPr>
            <a:xfrm>
              <a:off x="2043485" y="3852023"/>
              <a:ext cx="90402" cy="135808"/>
            </a:xfrm>
            <a:custGeom>
              <a:avLst/>
              <a:gdLst>
                <a:gd name="connsiteX0" fmla="*/ 89444 w 90402"/>
                <a:gd name="connsiteY0" fmla="*/ 45000 h 135808"/>
                <a:gd name="connsiteX1" fmla="*/ 68238 w 90402"/>
                <a:gd name="connsiteY1" fmla="*/ 45000 h 135808"/>
                <a:gd name="connsiteX2" fmla="*/ 67736 w 90402"/>
                <a:gd name="connsiteY2" fmla="*/ 36119 h 135808"/>
                <a:gd name="connsiteX3" fmla="*/ 55144 w 90402"/>
                <a:gd name="connsiteY3" fmla="*/ 22791 h 135808"/>
                <a:gd name="connsiteX4" fmla="*/ 35108 w 90402"/>
                <a:gd name="connsiteY4" fmla="*/ 22724 h 135808"/>
                <a:gd name="connsiteX5" fmla="*/ 22883 w 90402"/>
                <a:gd name="connsiteY5" fmla="*/ 34614 h 135808"/>
                <a:gd name="connsiteX6" fmla="*/ 22900 w 90402"/>
                <a:gd name="connsiteY6" fmla="*/ 101426 h 135808"/>
                <a:gd name="connsiteX7" fmla="*/ 34573 w 90402"/>
                <a:gd name="connsiteY7" fmla="*/ 112915 h 135808"/>
                <a:gd name="connsiteX8" fmla="*/ 52953 w 90402"/>
                <a:gd name="connsiteY8" fmla="*/ 113032 h 135808"/>
                <a:gd name="connsiteX9" fmla="*/ 67770 w 90402"/>
                <a:gd name="connsiteY9" fmla="*/ 97796 h 135808"/>
                <a:gd name="connsiteX10" fmla="*/ 67770 w 90402"/>
                <a:gd name="connsiteY10" fmla="*/ 91274 h 135808"/>
                <a:gd name="connsiteX11" fmla="*/ 89260 w 90402"/>
                <a:gd name="connsiteY11" fmla="*/ 91274 h 135808"/>
                <a:gd name="connsiteX12" fmla="*/ 54575 w 90402"/>
                <a:gd name="connsiteY12" fmla="*/ 135692 h 135808"/>
                <a:gd name="connsiteX13" fmla="*/ 32868 w 90402"/>
                <a:gd name="connsiteY13" fmla="*/ 135609 h 135808"/>
                <a:gd name="connsiteX14" fmla="*/ 457 w 90402"/>
                <a:gd name="connsiteY14" fmla="*/ 103750 h 135808"/>
                <a:gd name="connsiteX15" fmla="*/ 574 w 90402"/>
                <a:gd name="connsiteY15" fmla="*/ 31102 h 135808"/>
                <a:gd name="connsiteX16" fmla="*/ 32985 w 90402"/>
                <a:gd name="connsiteY16" fmla="*/ 130 h 135808"/>
                <a:gd name="connsiteX17" fmla="*/ 53036 w 90402"/>
                <a:gd name="connsiteY17" fmla="*/ 63 h 135808"/>
                <a:gd name="connsiteX18" fmla="*/ 89444 w 90402"/>
                <a:gd name="connsiteY18" fmla="*/ 45000 h 135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402" h="135808">
                  <a:moveTo>
                    <a:pt x="89444" y="45000"/>
                  </a:moveTo>
                  <a:cubicBezTo>
                    <a:pt x="82487" y="45000"/>
                    <a:pt x="75881" y="45000"/>
                    <a:pt x="68238" y="45000"/>
                  </a:cubicBezTo>
                  <a:cubicBezTo>
                    <a:pt x="68054" y="41956"/>
                    <a:pt x="67870" y="39046"/>
                    <a:pt x="67736" y="36119"/>
                  </a:cubicBezTo>
                  <a:cubicBezTo>
                    <a:pt x="67318" y="27189"/>
                    <a:pt x="63806" y="23225"/>
                    <a:pt x="55144" y="22791"/>
                  </a:cubicBezTo>
                  <a:cubicBezTo>
                    <a:pt x="48471" y="22456"/>
                    <a:pt x="41781" y="22556"/>
                    <a:pt x="35108" y="22724"/>
                  </a:cubicBezTo>
                  <a:cubicBezTo>
                    <a:pt x="27499" y="22908"/>
                    <a:pt x="22950" y="26921"/>
                    <a:pt x="22883" y="34614"/>
                  </a:cubicBezTo>
                  <a:cubicBezTo>
                    <a:pt x="22699" y="56890"/>
                    <a:pt x="22699" y="79166"/>
                    <a:pt x="22900" y="101426"/>
                  </a:cubicBezTo>
                  <a:cubicBezTo>
                    <a:pt x="22967" y="108734"/>
                    <a:pt x="27332" y="112630"/>
                    <a:pt x="34573" y="112915"/>
                  </a:cubicBezTo>
                  <a:cubicBezTo>
                    <a:pt x="40694" y="113149"/>
                    <a:pt x="46815" y="113132"/>
                    <a:pt x="52953" y="113032"/>
                  </a:cubicBezTo>
                  <a:cubicBezTo>
                    <a:pt x="64358" y="112831"/>
                    <a:pt x="67553" y="109470"/>
                    <a:pt x="67770" y="97796"/>
                  </a:cubicBezTo>
                  <a:cubicBezTo>
                    <a:pt x="67803" y="95856"/>
                    <a:pt x="67770" y="93917"/>
                    <a:pt x="67770" y="91274"/>
                  </a:cubicBezTo>
                  <a:cubicBezTo>
                    <a:pt x="75179" y="91274"/>
                    <a:pt x="82219" y="91274"/>
                    <a:pt x="89260" y="91274"/>
                  </a:cubicBezTo>
                  <a:cubicBezTo>
                    <a:pt x="94829" y="115791"/>
                    <a:pt x="79527" y="135408"/>
                    <a:pt x="54575" y="135692"/>
                  </a:cubicBezTo>
                  <a:cubicBezTo>
                    <a:pt x="47334" y="135776"/>
                    <a:pt x="40092" y="135943"/>
                    <a:pt x="32868" y="135609"/>
                  </a:cubicBezTo>
                  <a:cubicBezTo>
                    <a:pt x="14923" y="134789"/>
                    <a:pt x="942" y="121678"/>
                    <a:pt x="457" y="103750"/>
                  </a:cubicBezTo>
                  <a:cubicBezTo>
                    <a:pt x="-179" y="79551"/>
                    <a:pt x="-162" y="55301"/>
                    <a:pt x="574" y="31102"/>
                  </a:cubicBezTo>
                  <a:cubicBezTo>
                    <a:pt x="1092" y="13927"/>
                    <a:pt x="15642" y="732"/>
                    <a:pt x="32985" y="130"/>
                  </a:cubicBezTo>
                  <a:cubicBezTo>
                    <a:pt x="39657" y="-104"/>
                    <a:pt x="46347" y="46"/>
                    <a:pt x="53036" y="63"/>
                  </a:cubicBezTo>
                  <a:cubicBezTo>
                    <a:pt x="79042" y="180"/>
                    <a:pt x="93675" y="17740"/>
                    <a:pt x="89444" y="45000"/>
                  </a:cubicBezTo>
                  <a:close/>
                </a:path>
              </a:pathLst>
            </a:custGeom>
            <a:grpFill/>
            <a:ln w="167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108" name="任意多边形: 形状 107">
              <a:extLst>
                <a:ext uri="{FF2B5EF4-FFF2-40B4-BE49-F238E27FC236}">
                  <a16:creationId xmlns:a16="http://schemas.microsoft.com/office/drawing/2014/main" id="{9CBD218B-2C5C-4261-BD88-197C1BC4DB43}"/>
                </a:ext>
              </a:extLst>
            </p:cNvPr>
            <p:cNvSpPr/>
            <p:nvPr/>
          </p:nvSpPr>
          <p:spPr>
            <a:xfrm>
              <a:off x="1975842" y="3807049"/>
              <a:ext cx="67850" cy="67532"/>
            </a:xfrm>
            <a:custGeom>
              <a:avLst/>
              <a:gdLst>
                <a:gd name="connsiteX0" fmla="*/ 33951 w 67850"/>
                <a:gd name="connsiteY0" fmla="*/ 0 h 67532"/>
                <a:gd name="connsiteX1" fmla="*/ 67850 w 67850"/>
                <a:gd name="connsiteY1" fmla="*/ 33966 h 67532"/>
                <a:gd name="connsiteX2" fmla="*/ 33549 w 67850"/>
                <a:gd name="connsiteY2" fmla="*/ 67530 h 67532"/>
                <a:gd name="connsiteX3" fmla="*/ 1 w 67850"/>
                <a:gd name="connsiteY3" fmla="*/ 34016 h 67532"/>
                <a:gd name="connsiteX4" fmla="*/ 33951 w 67850"/>
                <a:gd name="connsiteY4" fmla="*/ 0 h 67532"/>
                <a:gd name="connsiteX5" fmla="*/ 34335 w 67850"/>
                <a:gd name="connsiteY5" fmla="*/ 22493 h 67532"/>
                <a:gd name="connsiteX6" fmla="*/ 22863 w 67850"/>
                <a:gd name="connsiteY6" fmla="*/ 33280 h 67532"/>
                <a:gd name="connsiteX7" fmla="*/ 33482 w 67850"/>
                <a:gd name="connsiteY7" fmla="*/ 44753 h 67532"/>
                <a:gd name="connsiteX8" fmla="*/ 44905 w 67850"/>
                <a:gd name="connsiteY8" fmla="*/ 34150 h 67532"/>
                <a:gd name="connsiteX9" fmla="*/ 34335 w 67850"/>
                <a:gd name="connsiteY9" fmla="*/ 22493 h 67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50" h="67532">
                  <a:moveTo>
                    <a:pt x="33951" y="0"/>
                  </a:moveTo>
                  <a:cubicBezTo>
                    <a:pt x="52832" y="0"/>
                    <a:pt x="67983" y="15185"/>
                    <a:pt x="67850" y="33966"/>
                  </a:cubicBezTo>
                  <a:cubicBezTo>
                    <a:pt x="67699" y="52730"/>
                    <a:pt x="52380" y="67731"/>
                    <a:pt x="33549" y="67530"/>
                  </a:cubicBezTo>
                  <a:cubicBezTo>
                    <a:pt x="15019" y="67330"/>
                    <a:pt x="152" y="52462"/>
                    <a:pt x="1" y="34016"/>
                  </a:cubicBezTo>
                  <a:cubicBezTo>
                    <a:pt x="-166" y="15403"/>
                    <a:pt x="15220" y="0"/>
                    <a:pt x="33951" y="0"/>
                  </a:cubicBezTo>
                  <a:close/>
                  <a:moveTo>
                    <a:pt x="34335" y="22493"/>
                  </a:moveTo>
                  <a:cubicBezTo>
                    <a:pt x="28565" y="22259"/>
                    <a:pt x="23097" y="27410"/>
                    <a:pt x="22863" y="33280"/>
                  </a:cubicBezTo>
                  <a:cubicBezTo>
                    <a:pt x="22612" y="39418"/>
                    <a:pt x="27311" y="44485"/>
                    <a:pt x="33482" y="44753"/>
                  </a:cubicBezTo>
                  <a:cubicBezTo>
                    <a:pt x="39703" y="45020"/>
                    <a:pt x="44687" y="40405"/>
                    <a:pt x="44905" y="34150"/>
                  </a:cubicBezTo>
                  <a:cubicBezTo>
                    <a:pt x="45105" y="28096"/>
                    <a:pt x="40255" y="22744"/>
                    <a:pt x="34335" y="22493"/>
                  </a:cubicBezTo>
                  <a:close/>
                </a:path>
              </a:pathLst>
            </a:custGeom>
            <a:grpFill/>
            <a:ln w="167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sp>
          <p:nvSpPr>
            <p:cNvPr id="109" name="任意多边形: 形状 108">
              <a:extLst>
                <a:ext uri="{FF2B5EF4-FFF2-40B4-BE49-F238E27FC236}">
                  <a16:creationId xmlns:a16="http://schemas.microsoft.com/office/drawing/2014/main" id="{A5092A74-EB59-4C8F-9CF9-4508454F0B36}"/>
                </a:ext>
              </a:extLst>
            </p:cNvPr>
            <p:cNvSpPr/>
            <p:nvPr/>
          </p:nvSpPr>
          <p:spPr>
            <a:xfrm>
              <a:off x="1817884" y="3581228"/>
              <a:ext cx="67927" cy="361377"/>
            </a:xfrm>
            <a:custGeom>
              <a:avLst/>
              <a:gdLst>
                <a:gd name="connsiteX0" fmla="*/ 22630 w 67927"/>
                <a:gd name="connsiteY0" fmla="*/ 0 h 361377"/>
                <a:gd name="connsiteX1" fmla="*/ 45374 w 67927"/>
                <a:gd name="connsiteY1" fmla="*/ 0 h 361377"/>
                <a:gd name="connsiteX2" fmla="*/ 45374 w 67927"/>
                <a:gd name="connsiteY2" fmla="*/ 11105 h 361377"/>
                <a:gd name="connsiteX3" fmla="*/ 45358 w 67927"/>
                <a:gd name="connsiteY3" fmla="*/ 285959 h 361377"/>
                <a:gd name="connsiteX4" fmla="*/ 52214 w 67927"/>
                <a:gd name="connsiteY4" fmla="*/ 299372 h 361377"/>
                <a:gd name="connsiteX5" fmla="*/ 66430 w 67927"/>
                <a:gd name="connsiteY5" fmla="*/ 337100 h 361377"/>
                <a:gd name="connsiteX6" fmla="*/ 33083 w 67927"/>
                <a:gd name="connsiteY6" fmla="*/ 361366 h 361377"/>
                <a:gd name="connsiteX7" fmla="*/ 1174 w 67927"/>
                <a:gd name="connsiteY7" fmla="*/ 336197 h 361377"/>
                <a:gd name="connsiteX8" fmla="*/ 16643 w 67927"/>
                <a:gd name="connsiteY8" fmla="*/ 298920 h 361377"/>
                <a:gd name="connsiteX9" fmla="*/ 22697 w 67927"/>
                <a:gd name="connsiteY9" fmla="*/ 286762 h 361377"/>
                <a:gd name="connsiteX10" fmla="*/ 22630 w 67927"/>
                <a:gd name="connsiteY10" fmla="*/ 11071 h 361377"/>
                <a:gd name="connsiteX11" fmla="*/ 22630 w 67927"/>
                <a:gd name="connsiteY11" fmla="*/ 0 h 361377"/>
                <a:gd name="connsiteX12" fmla="*/ 45190 w 67927"/>
                <a:gd name="connsiteY12" fmla="*/ 327150 h 361377"/>
                <a:gd name="connsiteX13" fmla="*/ 33751 w 67927"/>
                <a:gd name="connsiteY13" fmla="*/ 316396 h 361377"/>
                <a:gd name="connsiteX14" fmla="*/ 22881 w 67927"/>
                <a:gd name="connsiteY14" fmla="*/ 327768 h 361377"/>
                <a:gd name="connsiteX15" fmla="*/ 34320 w 67927"/>
                <a:gd name="connsiteY15" fmla="*/ 338589 h 361377"/>
                <a:gd name="connsiteX16" fmla="*/ 45190 w 67927"/>
                <a:gd name="connsiteY16" fmla="*/ 327150 h 36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7" h="361377">
                  <a:moveTo>
                    <a:pt x="22630" y="0"/>
                  </a:moveTo>
                  <a:cubicBezTo>
                    <a:pt x="30607" y="0"/>
                    <a:pt x="37414" y="0"/>
                    <a:pt x="45374" y="0"/>
                  </a:cubicBezTo>
                  <a:cubicBezTo>
                    <a:pt x="45374" y="4047"/>
                    <a:pt x="45374" y="7576"/>
                    <a:pt x="45374" y="11105"/>
                  </a:cubicBezTo>
                  <a:cubicBezTo>
                    <a:pt x="45408" y="102717"/>
                    <a:pt x="45458" y="194346"/>
                    <a:pt x="45358" y="285959"/>
                  </a:cubicBezTo>
                  <a:cubicBezTo>
                    <a:pt x="45358" y="291929"/>
                    <a:pt x="46378" y="295910"/>
                    <a:pt x="52214" y="299372"/>
                  </a:cubicBezTo>
                  <a:cubicBezTo>
                    <a:pt x="65376" y="307148"/>
                    <a:pt x="70828" y="323102"/>
                    <a:pt x="66430" y="337100"/>
                  </a:cubicBezTo>
                  <a:cubicBezTo>
                    <a:pt x="61797" y="351884"/>
                    <a:pt x="48234" y="361751"/>
                    <a:pt x="33083" y="361366"/>
                  </a:cubicBezTo>
                  <a:cubicBezTo>
                    <a:pt x="18516" y="360998"/>
                    <a:pt x="5070" y="350396"/>
                    <a:pt x="1174" y="336197"/>
                  </a:cubicBezTo>
                  <a:cubicBezTo>
                    <a:pt x="-2723" y="322066"/>
                    <a:pt x="3247" y="306462"/>
                    <a:pt x="16643" y="298920"/>
                  </a:cubicBezTo>
                  <a:cubicBezTo>
                    <a:pt x="22179" y="295809"/>
                    <a:pt x="22714" y="292047"/>
                    <a:pt x="22697" y="286762"/>
                  </a:cubicBezTo>
                  <a:cubicBezTo>
                    <a:pt x="22613" y="194865"/>
                    <a:pt x="22630" y="102968"/>
                    <a:pt x="22630" y="11071"/>
                  </a:cubicBezTo>
                  <a:cubicBezTo>
                    <a:pt x="22630" y="7542"/>
                    <a:pt x="22630" y="4014"/>
                    <a:pt x="22630" y="0"/>
                  </a:cubicBezTo>
                  <a:close/>
                  <a:moveTo>
                    <a:pt x="45190" y="327150"/>
                  </a:moveTo>
                  <a:cubicBezTo>
                    <a:pt x="45040" y="321029"/>
                    <a:pt x="39906" y="316212"/>
                    <a:pt x="33751" y="316396"/>
                  </a:cubicBezTo>
                  <a:cubicBezTo>
                    <a:pt x="27564" y="316597"/>
                    <a:pt x="22747" y="321614"/>
                    <a:pt x="22881" y="327768"/>
                  </a:cubicBezTo>
                  <a:cubicBezTo>
                    <a:pt x="22998" y="333755"/>
                    <a:pt x="28300" y="338773"/>
                    <a:pt x="34320" y="338589"/>
                  </a:cubicBezTo>
                  <a:cubicBezTo>
                    <a:pt x="40307" y="338421"/>
                    <a:pt x="45341" y="333120"/>
                    <a:pt x="45190" y="327150"/>
                  </a:cubicBezTo>
                  <a:close/>
                </a:path>
              </a:pathLst>
            </a:custGeom>
            <a:grpFill/>
            <a:ln w="167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armonyOS Sans SC"/>
                <a:ea typeface="HarmonyOS Sans SC"/>
                <a:cs typeface="+mn-cs"/>
              </a:endParaRPr>
            </a:p>
          </p:txBody>
        </p:sp>
      </p:grpSp>
    </p:spTree>
    <p:extLst>
      <p:ext uri="{BB962C8B-B14F-4D97-AF65-F5344CB8AC3E}">
        <p14:creationId xmlns:p14="http://schemas.microsoft.com/office/powerpoint/2010/main" val="1912116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324133" y="1506903"/>
            <a:ext cx="11543734" cy="3844194"/>
          </a:xfrm>
          <a:prstGeom prst="rect">
            <a:avLst/>
          </a:prstGeom>
          <a:noFill/>
        </p:spPr>
        <p:txBody>
          <a:bodyPr wrap="squar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altLang="zh-CN" sz="40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GUI-Guided Test Script Repair</a:t>
            </a:r>
          </a:p>
          <a:p>
            <a:pPr marL="0" marR="0" lvl="0" indent="0" algn="ctr" defTabSz="914400" rtl="0" eaLnBrk="1" fontAlgn="auto" latinLnBrk="0" hangingPunct="1">
              <a:lnSpc>
                <a:spcPct val="150000"/>
              </a:lnSpc>
              <a:spcBef>
                <a:spcPts val="0"/>
              </a:spcBef>
              <a:spcAft>
                <a:spcPts val="0"/>
              </a:spcAft>
              <a:buClrTx/>
              <a:buSzTx/>
              <a:buFontTx/>
              <a:buNone/>
              <a:tabLst/>
              <a:defRPr/>
            </a:pPr>
            <a:r>
              <a:rPr lang="en-US" altLang="zh-CN" sz="4000" dirty="0">
                <a:latin typeface="HarmonyOS Sans SC Bold"/>
                <a:ea typeface="HarmonyOS Sans SC Bold"/>
              </a:rPr>
              <a:t>For</a:t>
            </a: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altLang="zh-CN" sz="40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Mobile Apps</a:t>
            </a:r>
          </a:p>
          <a:p>
            <a:pPr marL="0" marR="0" lvl="0" indent="0" algn="ctr" defTabSz="914400" rtl="0" eaLnBrk="1" fontAlgn="auto" latinLnBrk="0" hangingPunct="1">
              <a:lnSpc>
                <a:spcPct val="150000"/>
              </a:lnSpc>
              <a:spcBef>
                <a:spcPts val="0"/>
              </a:spcBef>
              <a:spcAft>
                <a:spcPts val="0"/>
              </a:spcAft>
              <a:buClrTx/>
              <a:buSzTx/>
              <a:buFontTx/>
              <a:buNone/>
              <a:tabLst/>
              <a:defRPr/>
            </a:pPr>
            <a:r>
              <a:rPr lang="en-US" altLang="zh-CN" sz="4800" b="1" i="1" dirty="0">
                <a:latin typeface="HarmonyOS Sans SC Bold"/>
                <a:ea typeface="HarmonyOS Sans SC Bold"/>
              </a:rPr>
              <a:t>METER</a:t>
            </a:r>
            <a:endParaRPr kumimoji="0" lang="zh-CN" altLang="en-US" sz="4800" b="1" i="1"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Tree>
    <p:extLst>
      <p:ext uri="{BB962C8B-B14F-4D97-AF65-F5344CB8AC3E}">
        <p14:creationId xmlns:p14="http://schemas.microsoft.com/office/powerpoint/2010/main" val="747734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1826141"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工具梗概</a:t>
            </a: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7" y="1084581"/>
            <a:ext cx="11329485" cy="3701526"/>
          </a:xfrm>
          <a:prstGeom prst="rect">
            <a:avLst/>
          </a:prstGeom>
          <a:noFill/>
        </p:spPr>
        <p:txBody>
          <a:bodyPr wrap="square" rtlCol="0">
            <a:spAutoFit/>
          </a:bodyPr>
          <a:lstStyle/>
          <a:p>
            <a:pPr>
              <a:lnSpc>
                <a:spcPct val="150000"/>
              </a:lnSpc>
              <a:buSzPct val="200000"/>
            </a:pPr>
            <a:r>
              <a:rPr lang="en-US" altLang="zh-CN" sz="3200" dirty="0">
                <a:latin typeface="+mj-ea"/>
                <a:ea typeface="+mj-ea"/>
              </a:rPr>
              <a:t>METER</a:t>
            </a:r>
            <a:r>
              <a:rPr lang="zh-CN" altLang="en-US" sz="3200" dirty="0">
                <a:latin typeface="+mj-ea"/>
                <a:ea typeface="+mj-ea"/>
              </a:rPr>
              <a:t> 是一个基于计算机视觉（</a:t>
            </a:r>
            <a:r>
              <a:rPr lang="en-US" altLang="zh-CN" sz="3200" dirty="0">
                <a:latin typeface="+mj-ea"/>
                <a:ea typeface="+mj-ea"/>
              </a:rPr>
              <a:t>Computer Vision</a:t>
            </a:r>
            <a:r>
              <a:rPr lang="zh-CN" altLang="en-US" sz="3200" dirty="0">
                <a:latin typeface="+mj-ea"/>
                <a:ea typeface="+mj-ea"/>
              </a:rPr>
              <a:t>）技术对两个版本的移动应用的</a:t>
            </a:r>
            <a:r>
              <a:rPr lang="en-US" altLang="zh-CN" sz="3200" dirty="0">
                <a:latin typeface="+mj-ea"/>
                <a:ea typeface="+mj-ea"/>
              </a:rPr>
              <a:t>GUI</a:t>
            </a:r>
            <a:r>
              <a:rPr lang="zh-CN" altLang="en-US" sz="3200" dirty="0">
                <a:latin typeface="+mj-ea"/>
                <a:ea typeface="+mj-ea"/>
              </a:rPr>
              <a:t>变化进行检测（包含边缘检测、轮廓检测、元素匹配、屏幕匹配等目标），并利用这些检测的变化指导测试脚本修复。因为</a:t>
            </a:r>
            <a:r>
              <a:rPr lang="en-US" altLang="zh-CN" sz="3200" dirty="0">
                <a:latin typeface="+mj-ea"/>
                <a:ea typeface="+mj-ea"/>
              </a:rPr>
              <a:t> METER </a:t>
            </a:r>
            <a:r>
              <a:rPr lang="zh-CN" altLang="en-US" sz="3200" dirty="0">
                <a:latin typeface="+mj-ea"/>
                <a:ea typeface="+mj-ea"/>
              </a:rPr>
              <a:t>只依赖应用截图进行相关动作，其可以运用到开源和闭源的软件上。</a:t>
            </a:r>
            <a:endParaRPr lang="en-US" altLang="zh-CN" sz="3200" dirty="0">
              <a:latin typeface="+mj-ea"/>
              <a:ea typeface="+mj-ea"/>
            </a:endParaRPr>
          </a:p>
        </p:txBody>
      </p:sp>
    </p:spTree>
    <p:extLst>
      <p:ext uri="{BB962C8B-B14F-4D97-AF65-F5344CB8AC3E}">
        <p14:creationId xmlns:p14="http://schemas.microsoft.com/office/powerpoint/2010/main" val="2402791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2236510"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工具</a:t>
            </a:r>
            <a:r>
              <a:rPr lang="zh-CN" altLang="en-US" dirty="0">
                <a:latin typeface="HarmonyOS Sans SC Bold"/>
                <a:ea typeface="HarmonyOS Sans SC Bold"/>
              </a:rPr>
              <a:t>流程图</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pic>
        <p:nvPicPr>
          <p:cNvPr id="4" name="图片 3">
            <a:extLst>
              <a:ext uri="{FF2B5EF4-FFF2-40B4-BE49-F238E27FC236}">
                <a16:creationId xmlns:a16="http://schemas.microsoft.com/office/drawing/2014/main" id="{BFE20EF4-6E1D-4EF0-B4CA-057D17311CA0}"/>
              </a:ext>
            </a:extLst>
          </p:cNvPr>
          <p:cNvPicPr>
            <a:picLocks noChangeAspect="1"/>
          </p:cNvPicPr>
          <p:nvPr/>
        </p:nvPicPr>
        <p:blipFill>
          <a:blip r:embed="rId5"/>
          <a:stretch>
            <a:fillRect/>
          </a:stretch>
        </p:blipFill>
        <p:spPr>
          <a:xfrm>
            <a:off x="489284" y="2220741"/>
            <a:ext cx="11213432" cy="2416518"/>
          </a:xfrm>
          <a:prstGeom prst="rect">
            <a:avLst/>
          </a:prstGeom>
        </p:spPr>
      </p:pic>
    </p:spTree>
    <p:extLst>
      <p:ext uri="{BB962C8B-B14F-4D97-AF65-F5344CB8AC3E}">
        <p14:creationId xmlns:p14="http://schemas.microsoft.com/office/powerpoint/2010/main" val="398138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1826141"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HarmonyOS Sans SC Bold"/>
                <a:ea typeface="HarmonyOS Sans SC Bold"/>
              </a:rPr>
              <a:t>重点步骤</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7" name="文本框 6">
            <a:extLst>
              <a:ext uri="{FF2B5EF4-FFF2-40B4-BE49-F238E27FC236}">
                <a16:creationId xmlns:a16="http://schemas.microsoft.com/office/drawing/2014/main" id="{C514124F-9BBE-4ED4-816D-E2F01FBD3221}"/>
              </a:ext>
            </a:extLst>
          </p:cNvPr>
          <p:cNvSpPr txBox="1"/>
          <p:nvPr/>
        </p:nvSpPr>
        <p:spPr>
          <a:xfrm>
            <a:off x="429377" y="1084581"/>
            <a:ext cx="11329485" cy="4440190"/>
          </a:xfrm>
          <a:prstGeom prst="rect">
            <a:avLst/>
          </a:prstGeom>
          <a:noFill/>
        </p:spPr>
        <p:txBody>
          <a:bodyPr wrap="square" rtlCol="0">
            <a:spAutoFit/>
          </a:bodyPr>
          <a:lstStyle/>
          <a:p>
            <a:pPr marL="514350" indent="-514350">
              <a:lnSpc>
                <a:spcPct val="150000"/>
              </a:lnSpc>
              <a:buSzPct val="100000"/>
              <a:buFont typeface="Wingdings" panose="05000000000000000000" pitchFamily="2" charset="2"/>
              <a:buChar char="p"/>
            </a:pPr>
            <a:r>
              <a:rPr lang="en-US" altLang="zh-CN" sz="3200" dirty="0">
                <a:latin typeface="+mj-ea"/>
                <a:ea typeface="+mj-ea"/>
              </a:rPr>
              <a:t>Intention preserved?</a:t>
            </a:r>
          </a:p>
          <a:p>
            <a:pPr>
              <a:lnSpc>
                <a:spcPct val="150000"/>
              </a:lnSpc>
              <a:buSzPct val="100000"/>
            </a:pPr>
            <a:r>
              <a:rPr lang="en-US" altLang="zh-CN" sz="3200" dirty="0">
                <a:latin typeface="+mj-ea"/>
                <a:ea typeface="+mj-ea"/>
              </a:rPr>
              <a:t>What is </a:t>
            </a:r>
            <a:r>
              <a:rPr lang="en-US" altLang="zh-CN" sz="3200" dirty="0">
                <a:solidFill>
                  <a:schemeClr val="accent2"/>
                </a:solidFill>
                <a:latin typeface="+mj-ea"/>
                <a:ea typeface="+mj-ea"/>
              </a:rPr>
              <a:t>INTENTION</a:t>
            </a:r>
            <a:r>
              <a:rPr lang="en-US" altLang="zh-CN" sz="3200" dirty="0">
                <a:latin typeface="+mj-ea"/>
                <a:ea typeface="+mj-ea"/>
              </a:rPr>
              <a:t>?</a:t>
            </a:r>
          </a:p>
          <a:p>
            <a:pPr>
              <a:lnSpc>
                <a:spcPct val="150000"/>
              </a:lnSpc>
              <a:buSzPct val="100000"/>
            </a:pPr>
            <a:r>
              <a:rPr lang="zh-CN" altLang="en-US" sz="3200" dirty="0">
                <a:latin typeface="+mj-ea"/>
                <a:ea typeface="+mj-ea"/>
              </a:rPr>
              <a:t>“</a:t>
            </a:r>
            <a:r>
              <a:rPr lang="zh-CN" altLang="en-US" sz="3200" dirty="0">
                <a:solidFill>
                  <a:schemeClr val="accent2"/>
                </a:solidFill>
                <a:latin typeface="+mj-ea"/>
                <a:ea typeface="+mj-ea"/>
              </a:rPr>
              <a:t>意图</a:t>
            </a:r>
            <a:r>
              <a:rPr lang="zh-CN" altLang="en-US" sz="3200" dirty="0">
                <a:latin typeface="+mj-ea"/>
                <a:ea typeface="+mj-ea"/>
              </a:rPr>
              <a:t>”：源测试脚本会使应用从一个屏幕转换到另一个屏幕，这一转换过程就称为</a:t>
            </a:r>
            <a:r>
              <a:rPr lang="zh-CN" altLang="en-US" sz="3200" dirty="0">
                <a:solidFill>
                  <a:schemeClr val="accent2"/>
                </a:solidFill>
                <a:latin typeface="+mj-ea"/>
                <a:ea typeface="+mj-ea"/>
              </a:rPr>
              <a:t>意图</a:t>
            </a:r>
            <a:r>
              <a:rPr lang="zh-CN" altLang="en-US" sz="3200" dirty="0">
                <a:latin typeface="+mj-ea"/>
                <a:ea typeface="+mj-ea"/>
              </a:rPr>
              <a:t>。</a:t>
            </a:r>
            <a:endParaRPr lang="en-US" altLang="zh-CN" sz="3200" dirty="0">
              <a:latin typeface="+mj-ea"/>
              <a:ea typeface="+mj-ea"/>
            </a:endParaRPr>
          </a:p>
          <a:p>
            <a:pPr>
              <a:lnSpc>
                <a:spcPct val="150000"/>
              </a:lnSpc>
              <a:buSzPct val="100000"/>
            </a:pPr>
            <a:r>
              <a:rPr lang="zh-CN" altLang="en-US" sz="3200" dirty="0">
                <a:latin typeface="+mj-ea"/>
                <a:ea typeface="+mj-ea"/>
              </a:rPr>
              <a:t>判断“</a:t>
            </a:r>
            <a:r>
              <a:rPr lang="zh-CN" altLang="en-US" sz="3200" dirty="0">
                <a:solidFill>
                  <a:schemeClr val="accent2"/>
                </a:solidFill>
                <a:latin typeface="+mj-ea"/>
                <a:ea typeface="+mj-ea"/>
              </a:rPr>
              <a:t>意图</a:t>
            </a:r>
            <a:r>
              <a:rPr lang="zh-CN" altLang="en-US" sz="3200" dirty="0">
                <a:latin typeface="+mj-ea"/>
                <a:ea typeface="+mj-ea"/>
              </a:rPr>
              <a:t>”是否得以保存，就要判断脚本在新旧</a:t>
            </a:r>
            <a:r>
              <a:rPr lang="en-US" altLang="zh-CN" sz="3200" dirty="0">
                <a:latin typeface="+mj-ea"/>
                <a:ea typeface="+mj-ea"/>
              </a:rPr>
              <a:t>APP</a:t>
            </a:r>
            <a:r>
              <a:rPr lang="zh-CN" altLang="en-US" sz="3200" dirty="0">
                <a:latin typeface="+mj-ea"/>
                <a:ea typeface="+mj-ea"/>
              </a:rPr>
              <a:t>上执行后的屏幕截图是否</a:t>
            </a:r>
            <a:r>
              <a:rPr lang="zh-CN" altLang="en-US" sz="3200" dirty="0">
                <a:solidFill>
                  <a:schemeClr val="accent2"/>
                </a:solidFill>
                <a:latin typeface="+mj-ea"/>
                <a:ea typeface="+mj-ea"/>
              </a:rPr>
              <a:t>相似</a:t>
            </a:r>
            <a:r>
              <a:rPr lang="zh-CN" altLang="en-US" sz="3200" dirty="0">
                <a:latin typeface="+mj-ea"/>
                <a:ea typeface="+mj-ea"/>
              </a:rPr>
              <a:t>，这一过程就需要计算机视觉技术。</a:t>
            </a:r>
            <a:endParaRPr lang="en-US" altLang="zh-CN" sz="3200" dirty="0">
              <a:latin typeface="+mj-ea"/>
              <a:ea typeface="+mj-ea"/>
            </a:endParaRPr>
          </a:p>
        </p:txBody>
      </p:sp>
    </p:spTree>
    <p:extLst>
      <p:ext uri="{BB962C8B-B14F-4D97-AF65-F5344CB8AC3E}">
        <p14:creationId xmlns:p14="http://schemas.microsoft.com/office/powerpoint/2010/main" val="1813517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E3FF7"/>
            </a:gs>
            <a:gs pos="100000">
              <a:srgbClr val="00DC8E"/>
            </a:gs>
          </a:gsLst>
          <a:lin ang="2700000" scaled="1"/>
          <a:tileRect/>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30F5933-3517-4EE2-BA87-6F2646206DE3}"/>
              </a:ext>
            </a:extLst>
          </p:cNvPr>
          <p:cNvSpPr txBox="1"/>
          <p:nvPr/>
        </p:nvSpPr>
        <p:spPr>
          <a:xfrm>
            <a:off x="6096000" y="2560099"/>
            <a:ext cx="5265330" cy="144655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8800" b="0" i="0" u="none" strike="noStrike" kern="1200" cap="none" spc="0" normalizeH="0" baseline="0" noProof="0" dirty="0">
                <a:ln>
                  <a:noFill/>
                </a:ln>
                <a:solidFill>
                  <a:prstClr val="white"/>
                </a:solidFill>
                <a:effectLst/>
                <a:uLnTx/>
                <a:uFillTx/>
                <a:latin typeface="HarmonyOS Sans SC Bold"/>
                <a:ea typeface="HarmonyOS Sans SC Bold"/>
                <a:cs typeface="+mn-cs"/>
              </a:rPr>
              <a:t>工具模块</a:t>
            </a:r>
          </a:p>
        </p:txBody>
      </p:sp>
      <p:sp>
        <p:nvSpPr>
          <p:cNvPr id="5" name="文本框 4">
            <a:extLst>
              <a:ext uri="{FF2B5EF4-FFF2-40B4-BE49-F238E27FC236}">
                <a16:creationId xmlns:a16="http://schemas.microsoft.com/office/drawing/2014/main" id="{4844DCE8-9727-42A2-85C1-4DA3EA9CED60}"/>
              </a:ext>
            </a:extLst>
          </p:cNvPr>
          <p:cNvSpPr txBox="1"/>
          <p:nvPr/>
        </p:nvSpPr>
        <p:spPr>
          <a:xfrm>
            <a:off x="991798" y="-227069"/>
            <a:ext cx="4534345" cy="7332567"/>
          </a:xfrm>
          <a:custGeom>
            <a:avLst/>
            <a:gdLst/>
            <a:ahLst/>
            <a:cxnLst/>
            <a:rect l="l" t="t" r="r" b="b"/>
            <a:pathLst>
              <a:path w="4534345" h="7332567">
                <a:moveTo>
                  <a:pt x="2122742" y="64"/>
                </a:moveTo>
                <a:cubicBezTo>
                  <a:pt x="2497143" y="775"/>
                  <a:pt x="2857620" y="87225"/>
                  <a:pt x="3204172" y="259413"/>
                </a:cubicBezTo>
                <a:cubicBezTo>
                  <a:pt x="3550725" y="431601"/>
                  <a:pt x="3836188" y="685259"/>
                  <a:pt x="4060560" y="1020388"/>
                </a:cubicBezTo>
                <a:cubicBezTo>
                  <a:pt x="4284933" y="1355516"/>
                  <a:pt x="4401049" y="1767846"/>
                  <a:pt x="4408910" y="2257379"/>
                </a:cubicBezTo>
                <a:cubicBezTo>
                  <a:pt x="4408440" y="2636047"/>
                  <a:pt x="4317853" y="3012603"/>
                  <a:pt x="4137150" y="3387050"/>
                </a:cubicBezTo>
                <a:cubicBezTo>
                  <a:pt x="3956447" y="3761495"/>
                  <a:pt x="3688449" y="4134434"/>
                  <a:pt x="3333157" y="4505864"/>
                </a:cubicBezTo>
                <a:lnTo>
                  <a:pt x="1017952" y="6927496"/>
                </a:lnTo>
                <a:lnTo>
                  <a:pt x="4129510" y="6927496"/>
                </a:lnTo>
                <a:lnTo>
                  <a:pt x="4129510" y="6377757"/>
                </a:lnTo>
                <a:lnTo>
                  <a:pt x="2373611" y="6377757"/>
                </a:lnTo>
                <a:lnTo>
                  <a:pt x="2759564" y="5972686"/>
                </a:lnTo>
                <a:lnTo>
                  <a:pt x="4534345" y="5972686"/>
                </a:lnTo>
                <a:lnTo>
                  <a:pt x="4534345" y="7332567"/>
                </a:lnTo>
                <a:lnTo>
                  <a:pt x="72367" y="7332567"/>
                </a:lnTo>
                <a:lnTo>
                  <a:pt x="3034491" y="4230835"/>
                </a:lnTo>
                <a:cubicBezTo>
                  <a:pt x="3361843" y="3888053"/>
                  <a:pt x="3605456" y="3551906"/>
                  <a:pt x="3765330" y="3222393"/>
                </a:cubicBezTo>
                <a:cubicBezTo>
                  <a:pt x="3925203" y="2892881"/>
                  <a:pt x="4004848" y="2571209"/>
                  <a:pt x="4004263" y="2257379"/>
                </a:cubicBezTo>
                <a:cubicBezTo>
                  <a:pt x="3996937" y="1841163"/>
                  <a:pt x="3897947" y="1495987"/>
                  <a:pt x="3707294" y="1221851"/>
                </a:cubicBezTo>
                <a:cubicBezTo>
                  <a:pt x="3516640" y="947716"/>
                  <a:pt x="3278278" y="742994"/>
                  <a:pt x="2992208" y="607688"/>
                </a:cubicBezTo>
                <a:cubicBezTo>
                  <a:pt x="2706138" y="472381"/>
                  <a:pt x="2416317" y="404863"/>
                  <a:pt x="2122742" y="405134"/>
                </a:cubicBezTo>
                <a:cubicBezTo>
                  <a:pt x="1795084" y="405134"/>
                  <a:pt x="1502403" y="455768"/>
                  <a:pt x="1244699" y="557036"/>
                </a:cubicBezTo>
                <a:cubicBezTo>
                  <a:pt x="986995" y="658303"/>
                  <a:pt x="761855" y="810205"/>
                  <a:pt x="569281" y="1012741"/>
                </a:cubicBezTo>
                <a:lnTo>
                  <a:pt x="993829" y="1359945"/>
                </a:lnTo>
                <a:cubicBezTo>
                  <a:pt x="1136552" y="1227031"/>
                  <a:pt x="1298571" y="1126366"/>
                  <a:pt x="1479889" y="1057950"/>
                </a:cubicBezTo>
                <a:cubicBezTo>
                  <a:pt x="1661207" y="989534"/>
                  <a:pt x="1859410" y="955175"/>
                  <a:pt x="2074498" y="954873"/>
                </a:cubicBezTo>
                <a:cubicBezTo>
                  <a:pt x="2405765" y="957077"/>
                  <a:pt x="2682703" y="1040676"/>
                  <a:pt x="2905313" y="1205667"/>
                </a:cubicBezTo>
                <a:cubicBezTo>
                  <a:pt x="3127923" y="1370660"/>
                  <a:pt x="3276961" y="1603820"/>
                  <a:pt x="3352426" y="1905148"/>
                </a:cubicBezTo>
                <a:cubicBezTo>
                  <a:pt x="3366878" y="1962748"/>
                  <a:pt x="3377717" y="2024870"/>
                  <a:pt x="3384943" y="2091516"/>
                </a:cubicBezTo>
                <a:cubicBezTo>
                  <a:pt x="3392170" y="2158162"/>
                  <a:pt x="3395784" y="2231142"/>
                  <a:pt x="3395784" y="2310454"/>
                </a:cubicBezTo>
                <a:cubicBezTo>
                  <a:pt x="3392485" y="2519482"/>
                  <a:pt x="3348760" y="2715284"/>
                  <a:pt x="3264609" y="2897863"/>
                </a:cubicBezTo>
                <a:cubicBezTo>
                  <a:pt x="3180457" y="3080441"/>
                  <a:pt x="3075668" y="3250153"/>
                  <a:pt x="2950240" y="3406997"/>
                </a:cubicBezTo>
                <a:cubicBezTo>
                  <a:pt x="2824813" y="3563842"/>
                  <a:pt x="2698537" y="3708178"/>
                  <a:pt x="2571412" y="3840003"/>
                </a:cubicBezTo>
                <a:lnTo>
                  <a:pt x="72367" y="6474202"/>
                </a:lnTo>
                <a:lnTo>
                  <a:pt x="72367" y="5885835"/>
                </a:lnTo>
                <a:lnTo>
                  <a:pt x="2204757" y="3637350"/>
                </a:lnTo>
                <a:cubicBezTo>
                  <a:pt x="2325337" y="3513477"/>
                  <a:pt x="2445471" y="3381651"/>
                  <a:pt x="2565158" y="3241872"/>
                </a:cubicBezTo>
                <a:cubicBezTo>
                  <a:pt x="2684845" y="3102095"/>
                  <a:pt x="2784967" y="2954542"/>
                  <a:pt x="2865523" y="2799217"/>
                </a:cubicBezTo>
                <a:cubicBezTo>
                  <a:pt x="2946079" y="2643891"/>
                  <a:pt x="2987950" y="2480971"/>
                  <a:pt x="2991136" y="2310454"/>
                </a:cubicBezTo>
                <a:cubicBezTo>
                  <a:pt x="2990935" y="2248231"/>
                  <a:pt x="2987719" y="2191738"/>
                  <a:pt x="2981487" y="2140974"/>
                </a:cubicBezTo>
                <a:cubicBezTo>
                  <a:pt x="2975256" y="2090209"/>
                  <a:pt x="2967215" y="2042160"/>
                  <a:pt x="2957365" y="1996824"/>
                </a:cubicBezTo>
                <a:cubicBezTo>
                  <a:pt x="2900980" y="1778189"/>
                  <a:pt x="2794240" y="1617157"/>
                  <a:pt x="2637145" y="1513729"/>
                </a:cubicBezTo>
                <a:cubicBezTo>
                  <a:pt x="2480050" y="1410300"/>
                  <a:pt x="2292501" y="1359039"/>
                  <a:pt x="2074498" y="1359945"/>
                </a:cubicBezTo>
                <a:cubicBezTo>
                  <a:pt x="1834081" y="1361653"/>
                  <a:pt x="1629848" y="1412512"/>
                  <a:pt x="1461797" y="1512523"/>
                </a:cubicBezTo>
                <a:cubicBezTo>
                  <a:pt x="1293747" y="1612533"/>
                  <a:pt x="1157055" y="1751450"/>
                  <a:pt x="1051722" y="1929273"/>
                </a:cubicBezTo>
                <a:lnTo>
                  <a:pt x="0" y="1070608"/>
                </a:lnTo>
                <a:cubicBezTo>
                  <a:pt x="260920" y="694772"/>
                  <a:pt x="572497" y="421711"/>
                  <a:pt x="934730" y="251424"/>
                </a:cubicBezTo>
                <a:cubicBezTo>
                  <a:pt x="1296963" y="81138"/>
                  <a:pt x="1692967" y="-2649"/>
                  <a:pt x="2122742" y="64"/>
                </a:cubicBezTo>
                <a:close/>
              </a:path>
            </a:pathLst>
          </a:custGeom>
          <a:gradFill flip="none" rotWithShape="1">
            <a:gsLst>
              <a:gs pos="41000">
                <a:prstClr val="white">
                  <a:alpha val="90000"/>
                </a:prstClr>
              </a:gs>
              <a:gs pos="100000">
                <a:prstClr val="white">
                  <a:alpha val="9000"/>
                </a:prstClr>
              </a:gs>
            </a:gsLst>
            <a:lin ang="5400000" scaled="1"/>
            <a:tileRect/>
          </a:gra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zh-CN"/>
            </a:defPPr>
            <a:lvl1pPr>
              <a:defRPr sz="76000">
                <a:gradFill flip="none" rotWithShape="1">
                  <a:gsLst>
                    <a:gs pos="41000">
                      <a:schemeClr val="bg1">
                        <a:alpha val="90000"/>
                      </a:schemeClr>
                    </a:gs>
                    <a:gs pos="100000">
                      <a:schemeClr val="bg1">
                        <a:alpha val="9000"/>
                      </a:schemeClr>
                    </a:gs>
                  </a:gsLst>
                  <a:lin ang="5400000" scaled="1"/>
                  <a:tileRect/>
                </a:gradFill>
                <a:latin typeface="LIBRARY 3 AM" panose="02000503020000020004" pitchFamily="50" charset="0"/>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6000" b="0" i="0" u="none" strike="noStrike" kern="1200" cap="none" spc="0" normalizeH="0" baseline="0" noProof="0" dirty="0">
              <a:ln>
                <a:noFill/>
              </a:ln>
              <a:gradFill flip="none" rotWithShape="1">
                <a:gsLst>
                  <a:gs pos="41000">
                    <a:prstClr val="white">
                      <a:alpha val="90000"/>
                    </a:prstClr>
                  </a:gs>
                  <a:gs pos="100000">
                    <a:prstClr val="white">
                      <a:alpha val="9000"/>
                    </a:prstClr>
                  </a:gs>
                </a:gsLst>
                <a:lin ang="5400000" scaled="1"/>
                <a:tileRect/>
              </a:gradFill>
              <a:effectLst/>
              <a:uLnTx/>
              <a:uFillTx/>
              <a:latin typeface="LIBRARY 3 AM" panose="02000503020000020004" pitchFamily="50" charset="0"/>
              <a:ea typeface="HarmonyOS Sans SC Bold"/>
              <a:cs typeface="+mn-cs"/>
            </a:endParaRPr>
          </a:p>
        </p:txBody>
      </p:sp>
    </p:spTree>
    <p:extLst>
      <p:ext uri="{BB962C8B-B14F-4D97-AF65-F5344CB8AC3E}">
        <p14:creationId xmlns:p14="http://schemas.microsoft.com/office/powerpoint/2010/main" val="37439120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城市里有灯光&#10;&#10;描述已自动生成">
            <a:extLst>
              <a:ext uri="{FF2B5EF4-FFF2-40B4-BE49-F238E27FC236}">
                <a16:creationId xmlns:a16="http://schemas.microsoft.com/office/drawing/2014/main" id="{135124EE-EE71-4234-9406-0B807F5B81AE}"/>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5400"/>
          <a:stretch/>
        </p:blipFill>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9" name="矩形 8">
            <a:extLst>
              <a:ext uri="{FF2B5EF4-FFF2-40B4-BE49-F238E27FC236}">
                <a16:creationId xmlns:a16="http://schemas.microsoft.com/office/drawing/2014/main" id="{678EC36B-4C5C-46B0-B39D-D48E44BAF6AE}"/>
              </a:ext>
            </a:extLst>
          </p:cNvPr>
          <p:cNvSpPr/>
          <p:nvPr/>
        </p:nvSpPr>
        <p:spPr>
          <a:xfrm>
            <a:off x="0" y="0"/>
            <a:ext cx="12192000" cy="6858000"/>
          </a:xfrm>
          <a:prstGeom prst="rect">
            <a:avLst/>
          </a:prstGeom>
          <a:gradFill flip="none" rotWithShape="1">
            <a:gsLst>
              <a:gs pos="0">
                <a:schemeClr val="bg1">
                  <a:alpha val="30000"/>
                </a:schemeClr>
              </a:gs>
              <a:gs pos="100000">
                <a:schemeClr val="bg1">
                  <a:alpha val="97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armonyOS Sans SC"/>
              <a:ea typeface="HarmonyOS Sans SC"/>
              <a:cs typeface="+mn-cs"/>
            </a:endParaRPr>
          </a:p>
        </p:txBody>
      </p:sp>
      <p:sp>
        <p:nvSpPr>
          <p:cNvPr id="2" name="文本框 1">
            <a:extLst>
              <a:ext uri="{FF2B5EF4-FFF2-40B4-BE49-F238E27FC236}">
                <a16:creationId xmlns:a16="http://schemas.microsoft.com/office/drawing/2014/main" id="{63351F72-F566-430E-802D-1A194F1A1588}"/>
              </a:ext>
            </a:extLst>
          </p:cNvPr>
          <p:cNvSpPr txBox="1"/>
          <p:nvPr/>
        </p:nvSpPr>
        <p:spPr>
          <a:xfrm>
            <a:off x="429378" y="302177"/>
            <a:ext cx="8164415" cy="584775"/>
          </a:xfrm>
          <a:prstGeom prst="rect">
            <a:avLst/>
          </a:prstGeom>
          <a:noFill/>
        </p:spPr>
        <p:txBody>
          <a:bodyPr wrap="none" rtlCol="0">
            <a:spAutoFit/>
          </a:bodyPr>
          <a:lstStyle>
            <a:defPPr>
              <a:defRPr lang="zh-CN"/>
            </a:defPPr>
            <a:lvl1pPr>
              <a:defRPr sz="3200">
                <a:gradFill flip="none" rotWithShape="1">
                  <a:gsLst>
                    <a:gs pos="0">
                      <a:srgbClr val="2E3FF7"/>
                    </a:gs>
                    <a:gs pos="100000">
                      <a:srgbClr val="00DC8E"/>
                    </a:gs>
                  </a:gsLst>
                  <a:lin ang="0" scaled="1"/>
                  <a:tileRect/>
                </a:gra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rPr>
              <a:t>GUI Matching – GUI Element Extraction</a:t>
            </a:r>
            <a:endParaRPr kumimoji="0" lang="zh-CN" altLang="en-US" sz="3200" b="0" i="0" u="none" strike="noStrike" kern="1200" cap="none" spc="0" normalizeH="0" baseline="0" noProof="0" dirty="0">
              <a:ln>
                <a:noFill/>
              </a:ln>
              <a:gradFill flip="none" rotWithShape="1">
                <a:gsLst>
                  <a:gs pos="0">
                    <a:srgbClr val="2E3FF7"/>
                  </a:gs>
                  <a:gs pos="100000">
                    <a:srgbClr val="00DC8E"/>
                  </a:gs>
                </a:gsLst>
                <a:lin ang="0" scaled="1"/>
                <a:tileRect/>
              </a:gradFill>
              <a:effectLst/>
              <a:uLnTx/>
              <a:uFillTx/>
              <a:latin typeface="HarmonyOS Sans SC Bold"/>
              <a:ea typeface="HarmonyOS Sans SC Bold"/>
              <a:cs typeface="+mn-cs"/>
            </a:endParaRPr>
          </a:p>
        </p:txBody>
      </p:sp>
      <p:pic>
        <p:nvPicPr>
          <p:cNvPr id="37" name="图片 36" descr="背景图案&#10;&#10;描述已自动生成">
            <a:extLst>
              <a:ext uri="{FF2B5EF4-FFF2-40B4-BE49-F238E27FC236}">
                <a16:creationId xmlns:a16="http://schemas.microsoft.com/office/drawing/2014/main" id="{C028566A-B5B6-4101-A796-28B57D498A07}"/>
              </a:ext>
            </a:extLst>
          </p:cNvPr>
          <p:cNvPicPr>
            <a:picLocks noChangeAspect="1"/>
          </p:cNvPicPr>
          <p:nvPr/>
        </p:nvPicPr>
        <p:blipFill>
          <a:blip r:embed="rId4">
            <a:extLst>
              <a:ext uri="{28A0092B-C50C-407E-A947-70E740481C1C}">
                <a14:useLocalDpi xmlns:a14="http://schemas.microsoft.com/office/drawing/2010/main" val="0"/>
              </a:ext>
            </a:extLst>
          </a:blip>
          <a:srcRect b="62110"/>
          <a:stretch>
            <a:fillRect/>
          </a:stretch>
        </p:blipFill>
        <p:spPr>
          <a:xfrm>
            <a:off x="0" y="5067942"/>
            <a:ext cx="12192000" cy="1790059"/>
          </a:xfrm>
          <a:custGeom>
            <a:avLst/>
            <a:gdLst>
              <a:gd name="connsiteX0" fmla="*/ 0 w 12192000"/>
              <a:gd name="connsiteY0" fmla="*/ 0 h 1790059"/>
              <a:gd name="connsiteX1" fmla="*/ 12192000 w 12192000"/>
              <a:gd name="connsiteY1" fmla="*/ 0 h 1790059"/>
              <a:gd name="connsiteX2" fmla="*/ 12192000 w 12192000"/>
              <a:gd name="connsiteY2" fmla="*/ 1790059 h 1790059"/>
              <a:gd name="connsiteX3" fmla="*/ 0 w 12192000"/>
              <a:gd name="connsiteY3" fmla="*/ 1790059 h 1790059"/>
            </a:gdLst>
            <a:ahLst/>
            <a:cxnLst>
              <a:cxn ang="0">
                <a:pos x="connsiteX0" y="connsiteY0"/>
              </a:cxn>
              <a:cxn ang="0">
                <a:pos x="connsiteX1" y="connsiteY1"/>
              </a:cxn>
              <a:cxn ang="0">
                <a:pos x="connsiteX2" y="connsiteY2"/>
              </a:cxn>
              <a:cxn ang="0">
                <a:pos x="connsiteX3" y="connsiteY3"/>
              </a:cxn>
            </a:cxnLst>
            <a:rect l="l" t="t" r="r" b="b"/>
            <a:pathLst>
              <a:path w="12192000" h="1790059">
                <a:moveTo>
                  <a:pt x="0" y="0"/>
                </a:moveTo>
                <a:lnTo>
                  <a:pt x="12192000" y="0"/>
                </a:lnTo>
                <a:lnTo>
                  <a:pt x="12192000" y="1790059"/>
                </a:lnTo>
                <a:lnTo>
                  <a:pt x="0" y="1790059"/>
                </a:lnTo>
                <a:close/>
              </a:path>
            </a:pathLst>
          </a:custGeom>
        </p:spPr>
      </p:pic>
      <p:sp>
        <p:nvSpPr>
          <p:cNvPr id="15" name="文本框 14">
            <a:extLst>
              <a:ext uri="{FF2B5EF4-FFF2-40B4-BE49-F238E27FC236}">
                <a16:creationId xmlns:a16="http://schemas.microsoft.com/office/drawing/2014/main" id="{3811DB8C-DB1B-47B7-B4CF-393A0526B5EF}"/>
              </a:ext>
            </a:extLst>
          </p:cNvPr>
          <p:cNvSpPr txBox="1"/>
          <p:nvPr/>
        </p:nvSpPr>
        <p:spPr>
          <a:xfrm>
            <a:off x="429378" y="2686232"/>
            <a:ext cx="11329485" cy="1485535"/>
          </a:xfrm>
          <a:prstGeom prst="rect">
            <a:avLst/>
          </a:prstGeom>
          <a:noFill/>
        </p:spPr>
        <p:txBody>
          <a:bodyPr wrap="square" rtlCol="0">
            <a:spAutoFit/>
          </a:bodyPr>
          <a:lstStyle/>
          <a:p>
            <a:pPr>
              <a:lnSpc>
                <a:spcPct val="150000"/>
              </a:lnSpc>
              <a:buSzPct val="200000"/>
            </a:pPr>
            <a:r>
              <a:rPr lang="zh-CN" altLang="en-US" sz="3200" dirty="0">
                <a:latin typeface="+mj-ea"/>
                <a:ea typeface="+mj-ea"/>
              </a:rPr>
              <a:t>要提取</a:t>
            </a:r>
            <a:r>
              <a:rPr lang="en-US" altLang="zh-CN" sz="3200" dirty="0">
                <a:latin typeface="+mj-ea"/>
                <a:ea typeface="+mj-ea"/>
              </a:rPr>
              <a:t>GUI</a:t>
            </a:r>
            <a:r>
              <a:rPr lang="zh-CN" altLang="en-US" sz="3200" dirty="0">
                <a:latin typeface="+mj-ea"/>
                <a:ea typeface="+mj-ea"/>
              </a:rPr>
              <a:t>元素，首先要通过轮廓检测来识别</a:t>
            </a:r>
            <a:r>
              <a:rPr lang="en-US" altLang="zh-CN" sz="3200" dirty="0">
                <a:latin typeface="+mj-ea"/>
                <a:ea typeface="+mj-ea"/>
              </a:rPr>
              <a:t>GUI</a:t>
            </a:r>
            <a:r>
              <a:rPr lang="zh-CN" altLang="en-US" sz="3200" dirty="0">
                <a:latin typeface="+mj-ea"/>
                <a:ea typeface="+mj-ea"/>
              </a:rPr>
              <a:t>元素的边界</a:t>
            </a:r>
            <a:endParaRPr lang="en-US" altLang="zh-CN" sz="3200" dirty="0">
              <a:latin typeface="+mj-ea"/>
              <a:ea typeface="+mj-ea"/>
            </a:endParaRPr>
          </a:p>
          <a:p>
            <a:pPr>
              <a:lnSpc>
                <a:spcPct val="150000"/>
              </a:lnSpc>
              <a:buSzPct val="200000"/>
            </a:pPr>
            <a:r>
              <a:rPr lang="zh-CN" altLang="en-US" sz="3200" dirty="0">
                <a:latin typeface="+mj-ea"/>
                <a:ea typeface="+mj-ea"/>
              </a:rPr>
              <a:t>然后通过字符识别将</a:t>
            </a:r>
            <a:r>
              <a:rPr lang="en-US" altLang="zh-CN" sz="3200" dirty="0">
                <a:latin typeface="+mj-ea"/>
                <a:ea typeface="+mj-ea"/>
              </a:rPr>
              <a:t>GUI</a:t>
            </a:r>
            <a:r>
              <a:rPr lang="zh-CN" altLang="en-US" sz="3200" dirty="0">
                <a:latin typeface="+mj-ea"/>
                <a:ea typeface="+mj-ea"/>
              </a:rPr>
              <a:t>元素进行文本元素</a:t>
            </a:r>
            <a:r>
              <a:rPr lang="en-US" altLang="zh-CN" sz="3200" dirty="0">
                <a:latin typeface="+mj-ea"/>
                <a:ea typeface="+mj-ea"/>
              </a:rPr>
              <a:t>/</a:t>
            </a:r>
            <a:r>
              <a:rPr lang="zh-CN" altLang="en-US" sz="3200" dirty="0">
                <a:latin typeface="+mj-ea"/>
                <a:ea typeface="+mj-ea"/>
              </a:rPr>
              <a:t>图形元素分类</a:t>
            </a:r>
            <a:endParaRPr lang="en-US" altLang="zh-CN" sz="3200" dirty="0">
              <a:latin typeface="+mj-ea"/>
              <a:ea typeface="+mj-ea"/>
            </a:endParaRPr>
          </a:p>
        </p:txBody>
      </p:sp>
    </p:spTree>
    <p:extLst>
      <p:ext uri="{BB962C8B-B14F-4D97-AF65-F5344CB8AC3E}">
        <p14:creationId xmlns:p14="http://schemas.microsoft.com/office/powerpoint/2010/main" val="4175474923"/>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鸿蒙">
      <a:majorFont>
        <a:latin typeface="HarmonyOS Sans SC Bold"/>
        <a:ea typeface="HarmonyOS Sans SC Bold"/>
        <a:cs typeface=""/>
      </a:majorFont>
      <a:minorFont>
        <a:latin typeface="HarmonyOS Sans SC"/>
        <a:ea typeface="HarmonyOS Sans SC"/>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rgbClr val="2E3FF7"/>
            </a:gs>
            <a:gs pos="100000">
              <a:srgbClr val="00DC8E"/>
            </a:gs>
          </a:gsLst>
          <a:lin ang="0" scaled="1"/>
        </a:gradFill>
        <a:ln>
          <a:noFill/>
        </a:ln>
      </a:spPr>
      <a:bodyPr rtlCol="0" anchor="ctr"/>
      <a:lstStyle>
        <a:defPPr marL="0" marR="0" indent="0" algn="ctr"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noProof="0">
            <a:ln>
              <a:noFill/>
            </a:ln>
            <a:solidFill>
              <a:prstClr val="white"/>
            </a:solidFill>
            <a:effectLst/>
            <a:uLnTx/>
            <a:uFillTx/>
            <a:latin typeface="HarmonyOS Sans SC"/>
            <a:ea typeface="HarmonyOS Sans SC"/>
            <a:cs typeface="+mn-cs"/>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1896</TotalTime>
  <Words>1871</Words>
  <Application>Microsoft Office PowerPoint</Application>
  <PresentationFormat>宽屏</PresentationFormat>
  <Paragraphs>193</Paragraphs>
  <Slides>39</Slides>
  <Notes>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39</vt:i4>
      </vt:variant>
    </vt:vector>
  </HeadingPairs>
  <TitlesOfParts>
    <vt:vector size="48" baseType="lpstr">
      <vt:lpstr>Bebas</vt:lpstr>
      <vt:lpstr>HarmonyOS Sans SC</vt:lpstr>
      <vt:lpstr>HarmonyOS Sans SC Bold</vt:lpstr>
      <vt:lpstr>LIBRARY 3 AM</vt:lpstr>
      <vt:lpstr>等线</vt:lpstr>
      <vt:lpstr>Arial</vt:lpstr>
      <vt:lpstr>Times New Roman</vt:lpstr>
      <vt:lpstr>Wingdings</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song xuexian</dc:creator>
  <cp:lastModifiedBy>丁 炳智</cp:lastModifiedBy>
  <cp:revision>368</cp:revision>
  <dcterms:created xsi:type="dcterms:W3CDTF">2021-08-09T10:19:33Z</dcterms:created>
  <dcterms:modified xsi:type="dcterms:W3CDTF">2021-11-23T04:54:58Z</dcterms:modified>
</cp:coreProperties>
</file>

<file path=docProps/thumbnail.jpeg>
</file>